
<file path=[Content_Types].xml><?xml version="1.0" encoding="utf-8"?>
<Types xmlns="http://schemas.openxmlformats.org/package/2006/content-types">
  <Default Extension="png" ContentType="image/png"/>
  <Default Extension="jpeg" ContentType="image/jpeg"/>
  <Default Extension="webp"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659" r:id="rId1"/>
  </p:sldMasterIdLst>
  <p:notesMasterIdLst>
    <p:notesMasterId r:id="rId99"/>
  </p:notesMasterIdLst>
  <p:handoutMasterIdLst>
    <p:handoutMasterId r:id="rId100"/>
  </p:handoutMasterIdLst>
  <p:sldIdLst>
    <p:sldId id="1611" r:id="rId2"/>
    <p:sldId id="1612" r:id="rId3"/>
    <p:sldId id="1692" r:id="rId4"/>
    <p:sldId id="1841" r:id="rId5"/>
    <p:sldId id="1842" r:id="rId6"/>
    <p:sldId id="1843" r:id="rId7"/>
    <p:sldId id="1901" r:id="rId8"/>
    <p:sldId id="1917" r:id="rId9"/>
    <p:sldId id="1838" r:id="rId10"/>
    <p:sldId id="1810" r:id="rId11"/>
    <p:sldId id="1844" r:id="rId12"/>
    <p:sldId id="1845" r:id="rId13"/>
    <p:sldId id="1846" r:id="rId14"/>
    <p:sldId id="1847" r:id="rId15"/>
    <p:sldId id="1848" r:id="rId16"/>
    <p:sldId id="1918" r:id="rId17"/>
    <p:sldId id="1849" r:id="rId18"/>
    <p:sldId id="1886" r:id="rId19"/>
    <p:sldId id="1888" r:id="rId20"/>
    <p:sldId id="1887" r:id="rId21"/>
    <p:sldId id="1889" r:id="rId22"/>
    <p:sldId id="1890" r:id="rId23"/>
    <p:sldId id="1891" r:id="rId24"/>
    <p:sldId id="1892" r:id="rId25"/>
    <p:sldId id="1893" r:id="rId26"/>
    <p:sldId id="1894" r:id="rId27"/>
    <p:sldId id="1871" r:id="rId28"/>
    <p:sldId id="1872" r:id="rId29"/>
    <p:sldId id="1873" r:id="rId30"/>
    <p:sldId id="1850" r:id="rId31"/>
    <p:sldId id="1919" r:id="rId32"/>
    <p:sldId id="1851" r:id="rId33"/>
    <p:sldId id="1852" r:id="rId34"/>
    <p:sldId id="1853" r:id="rId35"/>
    <p:sldId id="1854" r:id="rId36"/>
    <p:sldId id="1855" r:id="rId37"/>
    <p:sldId id="1875" r:id="rId38"/>
    <p:sldId id="1866" r:id="rId39"/>
    <p:sldId id="1867" r:id="rId40"/>
    <p:sldId id="1868" r:id="rId41"/>
    <p:sldId id="1869" r:id="rId42"/>
    <p:sldId id="1895" r:id="rId43"/>
    <p:sldId id="1896" r:id="rId44"/>
    <p:sldId id="1897" r:id="rId45"/>
    <p:sldId id="1899" r:id="rId46"/>
    <p:sldId id="1936" r:id="rId47"/>
    <p:sldId id="1898" r:id="rId48"/>
    <p:sldId id="1874" r:id="rId49"/>
    <p:sldId id="1856" r:id="rId50"/>
    <p:sldId id="1870" r:id="rId51"/>
    <p:sldId id="1839" r:id="rId52"/>
    <p:sldId id="1780" r:id="rId53"/>
    <p:sldId id="1857" r:id="rId54"/>
    <p:sldId id="1858" r:id="rId55"/>
    <p:sldId id="1860" r:id="rId56"/>
    <p:sldId id="1861" r:id="rId57"/>
    <p:sldId id="1885" r:id="rId58"/>
    <p:sldId id="1865" r:id="rId59"/>
    <p:sldId id="1859" r:id="rId60"/>
    <p:sldId id="1840" r:id="rId61"/>
    <p:sldId id="1837" r:id="rId62"/>
    <p:sldId id="1862" r:id="rId63"/>
    <p:sldId id="1863" r:id="rId64"/>
    <p:sldId id="1864" r:id="rId65"/>
    <p:sldId id="1916" r:id="rId66"/>
    <p:sldId id="1685" r:id="rId67"/>
    <p:sldId id="1684" r:id="rId68"/>
    <p:sldId id="1920" r:id="rId69"/>
    <p:sldId id="1929" r:id="rId70"/>
    <p:sldId id="1921" r:id="rId71"/>
    <p:sldId id="1922" r:id="rId72"/>
    <p:sldId id="1923" r:id="rId73"/>
    <p:sldId id="1924" r:id="rId74"/>
    <p:sldId id="1925" r:id="rId75"/>
    <p:sldId id="1926" r:id="rId76"/>
    <p:sldId id="1927" r:id="rId77"/>
    <p:sldId id="1928" r:id="rId78"/>
    <p:sldId id="1930" r:id="rId79"/>
    <p:sldId id="1902" r:id="rId80"/>
    <p:sldId id="1903" r:id="rId81"/>
    <p:sldId id="1904" r:id="rId82"/>
    <p:sldId id="1905" r:id="rId83"/>
    <p:sldId id="1908" r:id="rId84"/>
    <p:sldId id="1906" r:id="rId85"/>
    <p:sldId id="1909" r:id="rId86"/>
    <p:sldId id="1910" r:id="rId87"/>
    <p:sldId id="1907" r:id="rId88"/>
    <p:sldId id="1912" r:id="rId89"/>
    <p:sldId id="1911" r:id="rId90"/>
    <p:sldId id="1913" r:id="rId91"/>
    <p:sldId id="1914" r:id="rId92"/>
    <p:sldId id="1915" r:id="rId93"/>
    <p:sldId id="1900" r:id="rId94"/>
    <p:sldId id="1932" r:id="rId95"/>
    <p:sldId id="1931" r:id="rId96"/>
    <p:sldId id="1934" r:id="rId97"/>
    <p:sldId id="1933" r:id="rId98"/>
  </p:sldIdLst>
  <p:sldSz cx="9144000" cy="6858000" type="screen4x3"/>
  <p:notesSz cx="6858000" cy="9144000"/>
  <p:defaultTextStyle>
    <a:defPPr>
      <a:defRPr lang="zh-CN"/>
    </a:defPPr>
    <a:lvl1pPr algn="l" rtl="0" fontAlgn="base">
      <a:spcBef>
        <a:spcPct val="0"/>
      </a:spcBef>
      <a:spcAft>
        <a:spcPct val="0"/>
      </a:spcAft>
      <a:defRPr kumimoji="1" b="1"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kumimoji="1" b="1" kern="1200">
        <a:solidFill>
          <a:schemeClr val="tx1"/>
        </a:solidFill>
        <a:latin typeface="Tahoma" pitchFamily="34" charset="0"/>
        <a:ea typeface="宋体" pitchFamily="2" charset="-122"/>
        <a:cs typeface="+mn-cs"/>
      </a:defRPr>
    </a:lvl2pPr>
    <a:lvl3pPr marL="914400" algn="l" rtl="0" fontAlgn="base">
      <a:spcBef>
        <a:spcPct val="0"/>
      </a:spcBef>
      <a:spcAft>
        <a:spcPct val="0"/>
      </a:spcAft>
      <a:defRPr kumimoji="1" b="1" kern="1200">
        <a:solidFill>
          <a:schemeClr val="tx1"/>
        </a:solidFill>
        <a:latin typeface="Tahoma" pitchFamily="34" charset="0"/>
        <a:ea typeface="宋体" pitchFamily="2" charset="-122"/>
        <a:cs typeface="+mn-cs"/>
      </a:defRPr>
    </a:lvl3pPr>
    <a:lvl4pPr marL="1371600" algn="l" rtl="0" fontAlgn="base">
      <a:spcBef>
        <a:spcPct val="0"/>
      </a:spcBef>
      <a:spcAft>
        <a:spcPct val="0"/>
      </a:spcAft>
      <a:defRPr kumimoji="1" b="1" kern="1200">
        <a:solidFill>
          <a:schemeClr val="tx1"/>
        </a:solidFill>
        <a:latin typeface="Tahoma" pitchFamily="34" charset="0"/>
        <a:ea typeface="宋体" pitchFamily="2" charset="-122"/>
        <a:cs typeface="+mn-cs"/>
      </a:defRPr>
    </a:lvl4pPr>
    <a:lvl5pPr marL="1828800" algn="l" rtl="0" fontAlgn="base">
      <a:spcBef>
        <a:spcPct val="0"/>
      </a:spcBef>
      <a:spcAft>
        <a:spcPct val="0"/>
      </a:spcAft>
      <a:defRPr kumimoji="1" b="1" kern="1200">
        <a:solidFill>
          <a:schemeClr val="tx1"/>
        </a:solidFill>
        <a:latin typeface="Tahoma" pitchFamily="34" charset="0"/>
        <a:ea typeface="宋体" pitchFamily="2" charset="-122"/>
        <a:cs typeface="+mn-cs"/>
      </a:defRPr>
    </a:lvl5pPr>
    <a:lvl6pPr marL="2286000" algn="l" defTabSz="914400" rtl="0" eaLnBrk="1" latinLnBrk="0" hangingPunct="1">
      <a:defRPr kumimoji="1" b="1" kern="1200">
        <a:solidFill>
          <a:schemeClr val="tx1"/>
        </a:solidFill>
        <a:latin typeface="Tahoma" pitchFamily="34" charset="0"/>
        <a:ea typeface="宋体" pitchFamily="2" charset="-122"/>
        <a:cs typeface="+mn-cs"/>
      </a:defRPr>
    </a:lvl6pPr>
    <a:lvl7pPr marL="2743200" algn="l" defTabSz="914400" rtl="0" eaLnBrk="1" latinLnBrk="0" hangingPunct="1">
      <a:defRPr kumimoji="1" b="1" kern="1200">
        <a:solidFill>
          <a:schemeClr val="tx1"/>
        </a:solidFill>
        <a:latin typeface="Tahoma" pitchFamily="34" charset="0"/>
        <a:ea typeface="宋体" pitchFamily="2" charset="-122"/>
        <a:cs typeface="+mn-cs"/>
      </a:defRPr>
    </a:lvl7pPr>
    <a:lvl8pPr marL="3200400" algn="l" defTabSz="914400" rtl="0" eaLnBrk="1" latinLnBrk="0" hangingPunct="1">
      <a:defRPr kumimoji="1" b="1" kern="1200">
        <a:solidFill>
          <a:schemeClr val="tx1"/>
        </a:solidFill>
        <a:latin typeface="Tahoma" pitchFamily="34" charset="0"/>
        <a:ea typeface="宋体" pitchFamily="2" charset="-122"/>
        <a:cs typeface="+mn-cs"/>
      </a:defRPr>
    </a:lvl8pPr>
    <a:lvl9pPr marL="3657600" algn="l" defTabSz="914400" rtl="0" eaLnBrk="1" latinLnBrk="0" hangingPunct="1">
      <a:defRPr kumimoji="1" b="1" kern="1200">
        <a:solidFill>
          <a:schemeClr val="tx1"/>
        </a:solidFill>
        <a:latin typeface="Tahom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AD1ACA"/>
    <a:srgbClr val="FACA00"/>
    <a:srgbClr val="3366FF"/>
    <a:srgbClr val="6699FF"/>
    <a:srgbClr val="000066"/>
    <a:srgbClr val="66FFCC"/>
    <a:srgbClr val="66CCFF"/>
    <a:srgbClr val="029A1B"/>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7161" autoAdjust="0"/>
  </p:normalViewPr>
  <p:slideViewPr>
    <p:cSldViewPr snapToGrid="0">
      <p:cViewPr varScale="1">
        <p:scale>
          <a:sx n="48" d="100"/>
          <a:sy n="48" d="100"/>
        </p:scale>
        <p:origin x="1818"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3980"/>
    </p:cViewPr>
  </p:sorterViewPr>
  <p:notesViewPr>
    <p:cSldViewPr snapToGrid="0">
      <p:cViewPr>
        <p:scale>
          <a:sx n="100" d="100"/>
          <a:sy n="100" d="100"/>
        </p:scale>
        <p:origin x="-2832" y="2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latin typeface="Times New Roman" pitchFamily="18" charset="0"/>
                <a:ea typeface="宋体" charset="-122"/>
              </a:defRPr>
            </a:lvl1pPr>
          </a:lstStyle>
          <a:p>
            <a:pPr>
              <a:defRPr/>
            </a:pPr>
            <a:endParaRPr lang="en-US" altLang="zh-CN"/>
          </a:p>
        </p:txBody>
      </p:sp>
      <p:sp>
        <p:nvSpPr>
          <p:cNvPr id="1095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Times New Roman" pitchFamily="18" charset="0"/>
                <a:ea typeface="宋体" charset="-122"/>
              </a:defRPr>
            </a:lvl1pPr>
          </a:lstStyle>
          <a:p>
            <a:pPr>
              <a:defRPr/>
            </a:pPr>
            <a:endParaRPr lang="en-US" altLang="zh-CN"/>
          </a:p>
        </p:txBody>
      </p:sp>
      <p:sp>
        <p:nvSpPr>
          <p:cNvPr id="1095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latin typeface="Times New Roman" pitchFamily="18" charset="0"/>
                <a:ea typeface="宋体" charset="-122"/>
              </a:defRPr>
            </a:lvl1pPr>
          </a:lstStyle>
          <a:p>
            <a:pPr>
              <a:defRPr/>
            </a:pPr>
            <a:endParaRPr lang="en-US" altLang="zh-CN"/>
          </a:p>
        </p:txBody>
      </p:sp>
      <p:sp>
        <p:nvSpPr>
          <p:cNvPr id="1095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Times New Roman" pitchFamily="18" charset="0"/>
                <a:ea typeface="宋体" charset="-122"/>
              </a:defRPr>
            </a:lvl1pPr>
          </a:lstStyle>
          <a:p>
            <a:pPr>
              <a:defRPr/>
            </a:pPr>
            <a:fld id="{3B4577F0-ED67-4FFE-A316-3B3AEC2EA4D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latin typeface="Times New Roman" pitchFamily="18" charset="0"/>
                <a:ea typeface="宋体" charset="-122"/>
              </a:defRPr>
            </a:lvl1pPr>
          </a:lstStyle>
          <a:p>
            <a:pPr>
              <a:defRPr/>
            </a:pPr>
            <a:endParaRPr lang="en-US" altLang="zh-CN"/>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Times New Roman" pitchFamily="18" charset="0"/>
                <a:ea typeface="宋体" charset="-122"/>
              </a:defRPr>
            </a:lvl1pPr>
          </a:lstStyle>
          <a:p>
            <a:pPr>
              <a:defRPr/>
            </a:pPr>
            <a:endParaRPr lang="en-US" altLang="zh-CN"/>
          </a:p>
        </p:txBody>
      </p:sp>
      <p:sp>
        <p:nvSpPr>
          <p:cNvPr id="1116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latin typeface="Times New Roman" pitchFamily="18" charset="0"/>
                <a:ea typeface="宋体" charset="-122"/>
              </a:defRPr>
            </a:lvl1pPr>
          </a:lstStyle>
          <a:p>
            <a:pPr>
              <a:defRPr/>
            </a:pPr>
            <a:endParaRPr lang="en-US" altLang="zh-CN"/>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Times New Roman" pitchFamily="18" charset="0"/>
                <a:ea typeface="宋体" charset="-122"/>
              </a:defRPr>
            </a:lvl1pPr>
          </a:lstStyle>
          <a:p>
            <a:pPr>
              <a:defRPr/>
            </a:pPr>
            <a:fld id="{E46A9642-FD4A-45CC-9F4F-8E10AB9AB4A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print.iacr.org/2020/014.pdf"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eprint.iacr.org/2020/014.pdf"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建议以我的</a:t>
            </a:r>
            <a:r>
              <a:rPr lang="en-US" altLang="zh-CN" dirty="0"/>
              <a:t>PPT</a:t>
            </a:r>
            <a:r>
              <a:rPr lang="zh-CN" altLang="en-US" dirty="0"/>
              <a:t>为准</a:t>
            </a:r>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a:t>
            </a:fld>
            <a:endParaRPr lang="en-US" altLang="zh-CN"/>
          </a:p>
        </p:txBody>
      </p:sp>
    </p:spTree>
    <p:extLst>
      <p:ext uri="{BB962C8B-B14F-4D97-AF65-F5344CB8AC3E}">
        <p14:creationId xmlns:p14="http://schemas.microsoft.com/office/powerpoint/2010/main" val="551917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加密、压缩、签名，可以有多种组合。看下面的几张</a:t>
            </a:r>
            <a:r>
              <a:rPr lang="en-US" altLang="zh-CN" dirty="0"/>
              <a:t>PPT</a:t>
            </a:r>
          </a:p>
          <a:p>
            <a:r>
              <a:rPr lang="zh-CN" altLang="en-US"/>
              <a:t>问题：链式加密或数字信封</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17</a:t>
            </a:fld>
            <a:endParaRPr lang="en-US" altLang="zh-CN"/>
          </a:p>
        </p:txBody>
      </p:sp>
    </p:spTree>
    <p:extLst>
      <p:ext uri="{BB962C8B-B14F-4D97-AF65-F5344CB8AC3E}">
        <p14:creationId xmlns:p14="http://schemas.microsoft.com/office/powerpoint/2010/main" val="2082549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https://www.cnblogs.com/Cong0ks/p/13494580.html</a:t>
            </a:r>
          </a:p>
          <a:p>
            <a:r>
              <a:rPr kumimoji="1" lang="en-US" altLang="zh-CN" sz="1200" b="1" i="0" kern="1200" dirty="0">
                <a:solidFill>
                  <a:schemeClr val="tx1"/>
                </a:solidFill>
                <a:effectLst/>
                <a:latin typeface="Times New Roman" pitchFamily="18" charset="0"/>
                <a:ea typeface="宋体" charset="-122"/>
                <a:cs typeface="+mn-cs"/>
              </a:rPr>
              <a:t>PGP </a:t>
            </a:r>
            <a:r>
              <a:rPr kumimoji="1" lang="zh-CN" altLang="en-US" sz="1200" b="1" i="0" kern="1200" dirty="0">
                <a:solidFill>
                  <a:schemeClr val="tx1"/>
                </a:solidFill>
                <a:effectLst/>
                <a:latin typeface="Times New Roman" pitchFamily="18" charset="0"/>
                <a:ea typeface="宋体" charset="-122"/>
                <a:cs typeface="+mn-cs"/>
              </a:rPr>
              <a:t>加密过程</a:t>
            </a:r>
          </a:p>
          <a:p>
            <a:r>
              <a:rPr kumimoji="1" lang="zh-CN" altLang="en-US" sz="1200" b="0" i="0" kern="1200" dirty="0">
                <a:solidFill>
                  <a:schemeClr val="tx1"/>
                </a:solidFill>
                <a:effectLst/>
                <a:latin typeface="Times New Roman" pitchFamily="18" charset="0"/>
                <a:ea typeface="宋体" charset="-122"/>
                <a:cs typeface="+mn-cs"/>
              </a:rPr>
              <a:t>用伪随机数生成器生成会话密钥。</a:t>
            </a:r>
          </a:p>
          <a:p>
            <a:r>
              <a:rPr kumimoji="1" lang="zh-CN" altLang="en-US" sz="1200" b="0" i="0" kern="1200" dirty="0">
                <a:solidFill>
                  <a:schemeClr val="tx1"/>
                </a:solidFill>
                <a:effectLst/>
                <a:latin typeface="Times New Roman" pitchFamily="18" charset="0"/>
                <a:ea typeface="宋体" charset="-122"/>
                <a:cs typeface="+mn-cs"/>
              </a:rPr>
              <a:t>用公钥密码加密会话密钥。</a:t>
            </a:r>
          </a:p>
          <a:p>
            <a:r>
              <a:rPr kumimoji="1" lang="zh-CN" altLang="en-US" sz="1200" b="0" i="0" kern="1200" dirty="0">
                <a:solidFill>
                  <a:schemeClr val="tx1"/>
                </a:solidFill>
                <a:effectLst/>
                <a:latin typeface="Times New Roman" pitchFamily="18" charset="0"/>
                <a:ea typeface="宋体" charset="-122"/>
                <a:cs typeface="+mn-cs"/>
              </a:rPr>
              <a:t>压缩消息。</a:t>
            </a:r>
          </a:p>
          <a:p>
            <a:r>
              <a:rPr kumimoji="1" lang="zh-CN" altLang="en-US" sz="1200" b="0" i="0" kern="1200" dirty="0">
                <a:solidFill>
                  <a:schemeClr val="tx1"/>
                </a:solidFill>
                <a:effectLst/>
                <a:latin typeface="Times New Roman" pitchFamily="18" charset="0"/>
                <a:ea typeface="宋体" charset="-122"/>
                <a:cs typeface="+mn-cs"/>
              </a:rPr>
              <a:t>使用对称密码对压缩的消息进行加密，这里使用的密钥是步骤 </a:t>
            </a:r>
            <a:r>
              <a:rPr kumimoji="1" lang="en-US" altLang="zh-CN" sz="1200" b="0" i="0" kern="1200" dirty="0">
                <a:solidFill>
                  <a:schemeClr val="tx1"/>
                </a:solidFill>
                <a:effectLst/>
                <a:latin typeface="Times New Roman" pitchFamily="18" charset="0"/>
                <a:ea typeface="宋体" charset="-122"/>
                <a:cs typeface="+mn-cs"/>
              </a:rPr>
              <a:t>1 </a:t>
            </a:r>
            <a:r>
              <a:rPr kumimoji="1" lang="zh-CN" altLang="en-US" sz="1200" b="0" i="0" kern="1200" dirty="0">
                <a:solidFill>
                  <a:schemeClr val="tx1"/>
                </a:solidFill>
                <a:effectLst/>
                <a:latin typeface="Times New Roman" pitchFamily="18" charset="0"/>
                <a:ea typeface="宋体" charset="-122"/>
                <a:cs typeface="+mn-cs"/>
              </a:rPr>
              <a:t>中生成的会话密钥。</a:t>
            </a:r>
          </a:p>
          <a:p>
            <a:r>
              <a:rPr kumimoji="1" lang="zh-CN" altLang="en-US" sz="1200" b="0" i="0" kern="1200" dirty="0">
                <a:solidFill>
                  <a:schemeClr val="tx1"/>
                </a:solidFill>
                <a:effectLst/>
                <a:latin typeface="Times New Roman" pitchFamily="18" charset="0"/>
                <a:ea typeface="宋体" charset="-122"/>
                <a:cs typeface="+mn-cs"/>
              </a:rPr>
              <a:t>将加密的会话密钥（步骤 </a:t>
            </a:r>
            <a:r>
              <a:rPr kumimoji="1" lang="en-US" altLang="zh-CN" sz="1200" b="0" i="0" kern="1200" dirty="0">
                <a:solidFill>
                  <a:schemeClr val="tx1"/>
                </a:solidFill>
                <a:effectLst/>
                <a:latin typeface="Times New Roman" pitchFamily="18" charset="0"/>
                <a:ea typeface="宋体" charset="-122"/>
                <a:cs typeface="+mn-cs"/>
              </a:rPr>
              <a:t>2</a:t>
            </a:r>
            <a:r>
              <a:rPr kumimoji="1" lang="zh-CN" altLang="en-US" sz="1200" b="0" i="0" kern="1200" dirty="0">
                <a:solidFill>
                  <a:schemeClr val="tx1"/>
                </a:solidFill>
                <a:effectLst/>
                <a:latin typeface="Times New Roman" pitchFamily="18" charset="0"/>
                <a:ea typeface="宋体" charset="-122"/>
                <a:cs typeface="+mn-cs"/>
              </a:rPr>
              <a:t>）与加密的消息（步骤 </a:t>
            </a:r>
            <a:r>
              <a:rPr kumimoji="1" lang="en-US" altLang="zh-CN" sz="1200" b="0" i="0" kern="1200" dirty="0">
                <a:solidFill>
                  <a:schemeClr val="tx1"/>
                </a:solidFill>
                <a:effectLst/>
                <a:latin typeface="Times New Roman" pitchFamily="18" charset="0"/>
                <a:ea typeface="宋体" charset="-122"/>
                <a:cs typeface="+mn-cs"/>
              </a:rPr>
              <a:t>4</a:t>
            </a:r>
            <a:r>
              <a:rPr kumimoji="1" lang="zh-CN" altLang="en-US" sz="1200" b="0" i="0" kern="1200" dirty="0">
                <a:solidFill>
                  <a:schemeClr val="tx1"/>
                </a:solidFill>
                <a:effectLst/>
                <a:latin typeface="Times New Roman" pitchFamily="18" charset="0"/>
                <a:ea typeface="宋体" charset="-122"/>
                <a:cs typeface="+mn-cs"/>
              </a:rPr>
              <a:t>）拼合起来。</a:t>
            </a:r>
          </a:p>
          <a:p>
            <a:r>
              <a:rPr kumimoji="1" lang="zh-CN" altLang="en-US" sz="1200" b="0" i="0" kern="1200" dirty="0">
                <a:solidFill>
                  <a:schemeClr val="tx1"/>
                </a:solidFill>
                <a:effectLst/>
                <a:latin typeface="Times New Roman" pitchFamily="18" charset="0"/>
                <a:ea typeface="宋体" charset="-122"/>
                <a:cs typeface="+mn-cs"/>
              </a:rPr>
              <a:t>将步骤 </a:t>
            </a:r>
            <a:r>
              <a:rPr kumimoji="1" lang="en-US" altLang="zh-CN" sz="1200" b="0" i="0" kern="1200" dirty="0">
                <a:solidFill>
                  <a:schemeClr val="tx1"/>
                </a:solidFill>
                <a:effectLst/>
                <a:latin typeface="Times New Roman" pitchFamily="18" charset="0"/>
                <a:ea typeface="宋体" charset="-122"/>
                <a:cs typeface="+mn-cs"/>
              </a:rPr>
              <a:t>5 </a:t>
            </a:r>
            <a:r>
              <a:rPr kumimoji="1" lang="zh-CN" altLang="en-US" sz="1200" b="0" i="0" kern="1200" dirty="0">
                <a:solidFill>
                  <a:schemeClr val="tx1"/>
                </a:solidFill>
                <a:effectLst/>
                <a:latin typeface="Times New Roman" pitchFamily="18" charset="0"/>
                <a:ea typeface="宋体" charset="-122"/>
                <a:cs typeface="+mn-cs"/>
              </a:rPr>
              <a:t>的结果转换为文本数据，转换后的结果就是报文数据。</a:t>
            </a:r>
          </a:p>
          <a:p>
            <a:r>
              <a:rPr kumimoji="1" lang="zh-CN" altLang="en-US" sz="1200" b="0" i="0" kern="1200" dirty="0">
                <a:solidFill>
                  <a:schemeClr val="tx1"/>
                </a:solidFill>
                <a:effectLst/>
                <a:latin typeface="Times New Roman" pitchFamily="18" charset="0"/>
                <a:ea typeface="宋体" charset="-122"/>
                <a:cs typeface="+mn-cs"/>
              </a:rPr>
              <a:t>混合密码系统的特点：</a:t>
            </a:r>
            <a:r>
              <a:rPr kumimoji="1" lang="zh-CN" altLang="en-US" sz="1200" b="1" i="0" kern="1200" dirty="0">
                <a:solidFill>
                  <a:schemeClr val="tx1"/>
                </a:solidFill>
                <a:effectLst/>
                <a:latin typeface="Times New Roman" pitchFamily="18" charset="0"/>
                <a:ea typeface="宋体" charset="-122"/>
                <a:cs typeface="+mn-cs"/>
              </a:rPr>
              <a:t>用公钥密码加密会话密钥，用对称密码加密消息</a:t>
            </a:r>
            <a:r>
              <a:rPr kumimoji="1" lang="zh-CN" altLang="en-US" sz="1200" b="0" i="0" kern="1200" dirty="0">
                <a:solidFill>
                  <a:schemeClr val="tx1"/>
                </a:solidFill>
                <a:effectLst/>
                <a:latin typeface="Times New Roman" pitchFamily="18" charset="0"/>
                <a:ea typeface="宋体" charset="-122"/>
                <a:cs typeface="+mn-cs"/>
              </a:rPr>
              <a:t>，也称为链式加密或数字信封</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18</a:t>
            </a:fld>
            <a:endParaRPr lang="en-US" altLang="zh-CN"/>
          </a:p>
        </p:txBody>
      </p:sp>
    </p:spTree>
    <p:extLst>
      <p:ext uri="{BB962C8B-B14F-4D97-AF65-F5344CB8AC3E}">
        <p14:creationId xmlns:p14="http://schemas.microsoft.com/office/powerpoint/2010/main" val="2465013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https://www.cnblogs.com/Cong0ks/p/13494580.html</a:t>
            </a:r>
          </a:p>
          <a:p>
            <a:r>
              <a:rPr lang="zh-CN" altLang="en-US" dirty="0"/>
              <a:t>解密私钥</a:t>
            </a:r>
            <a:endParaRPr lang="en-US" altLang="zh-CN" dirty="0"/>
          </a:p>
          <a:p>
            <a:r>
              <a:rPr kumimoji="1" lang="en-US" altLang="zh-CN" sz="1200" b="0" i="0" kern="1200" dirty="0">
                <a:solidFill>
                  <a:schemeClr val="tx1"/>
                </a:solidFill>
                <a:effectLst/>
                <a:latin typeface="Times New Roman" pitchFamily="18" charset="0"/>
                <a:ea typeface="宋体" charset="-122"/>
                <a:cs typeface="+mn-cs"/>
              </a:rPr>
              <a:t>PGP </a:t>
            </a:r>
            <a:r>
              <a:rPr kumimoji="1" lang="zh-CN" altLang="en-US" sz="1200" b="0" i="0" kern="1200" dirty="0">
                <a:solidFill>
                  <a:schemeClr val="tx1"/>
                </a:solidFill>
                <a:effectLst/>
                <a:latin typeface="Times New Roman" pitchFamily="18" charset="0"/>
                <a:ea typeface="宋体" charset="-122"/>
                <a:cs typeface="+mn-cs"/>
              </a:rPr>
              <a:t>的私钥是保存在用户的钥匙串中的。为了防止钥匙串被盗，私钥都是以加密状态保存的，并在保存时使用了基于口令的密码（</a:t>
            </a:r>
            <a:r>
              <a:rPr kumimoji="1" lang="en-US" altLang="zh-CN" sz="1200" b="0" i="0" kern="1200" dirty="0">
                <a:solidFill>
                  <a:schemeClr val="tx1"/>
                </a:solidFill>
                <a:effectLst/>
                <a:latin typeface="Times New Roman" pitchFamily="18" charset="0"/>
                <a:ea typeface="宋体" charset="-122"/>
                <a:cs typeface="+mn-cs"/>
              </a:rPr>
              <a:t>PBE</a:t>
            </a:r>
            <a:r>
              <a:rPr kumimoji="1" lang="zh-CN" altLang="en-US" sz="1200" b="0" i="0" kern="1200" dirty="0">
                <a:solidFill>
                  <a:schemeClr val="tx1"/>
                </a:solidFill>
                <a:effectLst/>
                <a:latin typeface="Times New Roman" pitchFamily="18" charset="0"/>
                <a:ea typeface="宋体" charset="-122"/>
                <a:cs typeface="+mn-cs"/>
              </a:rPr>
              <a:t>）。口令是由多个单词组成的短语，没有正确的口令就无法使用相应的私钥。如果攻击者想要使用你的私钥，就必须先窃取保存私钥的钥匙串，然后再破译加密私钥的密码。</a:t>
            </a:r>
            <a:endParaRPr lang="en-US" altLang="zh-CN" dirty="0"/>
          </a:p>
          <a:p>
            <a:r>
              <a:rPr kumimoji="1" lang="en-US" altLang="zh-CN" sz="1200" b="1" i="0" kern="1200" dirty="0">
                <a:solidFill>
                  <a:schemeClr val="tx1"/>
                </a:solidFill>
                <a:effectLst/>
                <a:latin typeface="Times New Roman" pitchFamily="18" charset="0"/>
                <a:ea typeface="宋体" charset="-122"/>
                <a:cs typeface="+mn-cs"/>
              </a:rPr>
              <a:t>PGP </a:t>
            </a:r>
            <a:r>
              <a:rPr kumimoji="1" lang="zh-CN" altLang="en-US" sz="1200" b="1" i="0" kern="1200" dirty="0">
                <a:solidFill>
                  <a:schemeClr val="tx1"/>
                </a:solidFill>
                <a:effectLst/>
                <a:latin typeface="Times New Roman" pitchFamily="18" charset="0"/>
                <a:ea typeface="宋体" charset="-122"/>
                <a:cs typeface="+mn-cs"/>
              </a:rPr>
              <a:t>解密过程</a:t>
            </a:r>
          </a:p>
          <a:p>
            <a:r>
              <a:rPr kumimoji="1" lang="en-US" altLang="zh-CN" sz="1200" b="0" i="0" kern="1200" dirty="0">
                <a:solidFill>
                  <a:schemeClr val="tx1"/>
                </a:solidFill>
                <a:effectLst/>
                <a:latin typeface="Times New Roman" pitchFamily="18" charset="0"/>
                <a:ea typeface="宋体" charset="-122"/>
                <a:cs typeface="+mn-cs"/>
              </a:rPr>
              <a:t>1.</a:t>
            </a:r>
            <a:r>
              <a:rPr kumimoji="1" lang="en-US" altLang="zh-CN" sz="1200" b="0" i="0" kern="1200" baseline="0" dirty="0">
                <a:solidFill>
                  <a:schemeClr val="tx1"/>
                </a:solidFill>
                <a:effectLst/>
                <a:latin typeface="Times New Roman" pitchFamily="18" charset="0"/>
                <a:ea typeface="宋体" charset="-122"/>
                <a:cs typeface="+mn-cs"/>
              </a:rPr>
              <a:t> </a:t>
            </a:r>
            <a:r>
              <a:rPr kumimoji="1" lang="zh-CN" altLang="en-US" sz="1200" b="0" i="0" kern="1200" dirty="0">
                <a:solidFill>
                  <a:schemeClr val="tx1"/>
                </a:solidFill>
                <a:effectLst/>
                <a:latin typeface="Times New Roman" pitchFamily="18" charset="0"/>
                <a:ea typeface="宋体" charset="-122"/>
                <a:cs typeface="+mn-cs"/>
              </a:rPr>
              <a:t>接收者输入解密的口令。</a:t>
            </a:r>
          </a:p>
          <a:p>
            <a:r>
              <a:rPr kumimoji="1" lang="en-US" altLang="zh-CN" sz="1200" b="0" i="0" kern="1200" dirty="0">
                <a:solidFill>
                  <a:schemeClr val="tx1"/>
                </a:solidFill>
                <a:effectLst/>
                <a:latin typeface="Times New Roman" pitchFamily="18" charset="0"/>
                <a:ea typeface="宋体" charset="-122"/>
                <a:cs typeface="+mn-cs"/>
              </a:rPr>
              <a:t>2. </a:t>
            </a:r>
            <a:r>
              <a:rPr kumimoji="1" lang="zh-CN" altLang="en-US" sz="1200" b="0" i="0" kern="1200" dirty="0">
                <a:solidFill>
                  <a:schemeClr val="tx1"/>
                </a:solidFill>
                <a:effectLst/>
                <a:latin typeface="Times New Roman" pitchFamily="18" charset="0"/>
                <a:ea typeface="宋体" charset="-122"/>
                <a:cs typeface="+mn-cs"/>
              </a:rPr>
              <a:t>求口令的散列值，生成用于解密私钥的密钥。</a:t>
            </a:r>
          </a:p>
          <a:p>
            <a:r>
              <a:rPr kumimoji="1" lang="en-US" altLang="zh-CN" sz="1200" b="0" i="0" kern="1200" dirty="0">
                <a:solidFill>
                  <a:schemeClr val="tx1"/>
                </a:solidFill>
                <a:effectLst/>
                <a:latin typeface="Times New Roman" pitchFamily="18" charset="0"/>
                <a:ea typeface="宋体" charset="-122"/>
                <a:cs typeface="+mn-cs"/>
              </a:rPr>
              <a:t>3. </a:t>
            </a:r>
            <a:r>
              <a:rPr kumimoji="1" lang="zh-CN" altLang="en-US" sz="1200" b="0" i="0" kern="1200" dirty="0">
                <a:solidFill>
                  <a:schemeClr val="tx1"/>
                </a:solidFill>
                <a:effectLst/>
                <a:latin typeface="Times New Roman" pitchFamily="18" charset="0"/>
                <a:ea typeface="宋体" charset="-122"/>
                <a:cs typeface="+mn-cs"/>
              </a:rPr>
              <a:t>将钥匙串中经过加密的私钥进行解密，得到接收者的私钥。</a:t>
            </a:r>
          </a:p>
          <a:p>
            <a:r>
              <a:rPr kumimoji="1" lang="en-US" altLang="zh-CN" sz="1200" b="0" i="0" kern="1200" dirty="0">
                <a:solidFill>
                  <a:schemeClr val="tx1"/>
                </a:solidFill>
                <a:effectLst/>
                <a:latin typeface="Times New Roman" pitchFamily="18" charset="0"/>
                <a:ea typeface="宋体" charset="-122"/>
                <a:cs typeface="+mn-cs"/>
              </a:rPr>
              <a:t>4. </a:t>
            </a:r>
            <a:r>
              <a:rPr kumimoji="1" lang="zh-CN" altLang="en-US" sz="1200" b="0" i="0" kern="1200" dirty="0">
                <a:solidFill>
                  <a:schemeClr val="tx1"/>
                </a:solidFill>
                <a:effectLst/>
                <a:latin typeface="Times New Roman" pitchFamily="18" charset="0"/>
                <a:ea typeface="宋体" charset="-122"/>
                <a:cs typeface="+mn-cs"/>
              </a:rPr>
              <a:t>将报文数据（文本数据）转换成二进制数据。</a:t>
            </a:r>
          </a:p>
          <a:p>
            <a:r>
              <a:rPr kumimoji="1" lang="en-US" altLang="zh-CN" sz="1200" b="0" i="0" kern="1200" dirty="0">
                <a:solidFill>
                  <a:schemeClr val="tx1"/>
                </a:solidFill>
                <a:effectLst/>
                <a:latin typeface="Times New Roman" pitchFamily="18" charset="0"/>
                <a:ea typeface="宋体" charset="-122"/>
                <a:cs typeface="+mn-cs"/>
              </a:rPr>
              <a:t>5.</a:t>
            </a:r>
            <a:r>
              <a:rPr kumimoji="1" lang="en-US" altLang="zh-CN" sz="1200" b="0" i="0" kern="1200" baseline="0" dirty="0">
                <a:solidFill>
                  <a:schemeClr val="tx1"/>
                </a:solidFill>
                <a:effectLst/>
                <a:latin typeface="Times New Roman" pitchFamily="18" charset="0"/>
                <a:ea typeface="宋体" charset="-122"/>
                <a:cs typeface="+mn-cs"/>
              </a:rPr>
              <a:t> </a:t>
            </a:r>
            <a:r>
              <a:rPr kumimoji="1" lang="zh-CN" altLang="en-US" sz="1200" b="0" i="0" kern="1200" dirty="0">
                <a:solidFill>
                  <a:schemeClr val="tx1"/>
                </a:solidFill>
                <a:effectLst/>
                <a:latin typeface="Times New Roman" pitchFamily="18" charset="0"/>
                <a:ea typeface="宋体" charset="-122"/>
                <a:cs typeface="+mn-cs"/>
              </a:rPr>
              <a:t>将二进制数据分解成两部分：加密的会话密钥、经过压缩和加密的消息。</a:t>
            </a:r>
          </a:p>
          <a:p>
            <a:r>
              <a:rPr kumimoji="1" lang="en-US" altLang="zh-CN" sz="1200" b="0" i="0" kern="1200" dirty="0">
                <a:solidFill>
                  <a:schemeClr val="tx1"/>
                </a:solidFill>
                <a:effectLst/>
                <a:latin typeface="Times New Roman" pitchFamily="18" charset="0"/>
                <a:ea typeface="宋体" charset="-122"/>
                <a:cs typeface="+mn-cs"/>
              </a:rPr>
              <a:t>6. </a:t>
            </a:r>
            <a:r>
              <a:rPr kumimoji="1" lang="zh-CN" altLang="en-US" sz="1200" b="0" i="0" kern="1200" dirty="0">
                <a:solidFill>
                  <a:schemeClr val="tx1"/>
                </a:solidFill>
                <a:effectLst/>
                <a:latin typeface="Times New Roman" pitchFamily="18" charset="0"/>
                <a:ea typeface="宋体" charset="-122"/>
                <a:cs typeface="+mn-cs"/>
              </a:rPr>
              <a:t>用公钥密码解密会话密钥，这里使用步骤 </a:t>
            </a:r>
            <a:r>
              <a:rPr kumimoji="1" lang="en-US" altLang="zh-CN" sz="1200" b="0" i="0" kern="1200" dirty="0">
                <a:solidFill>
                  <a:schemeClr val="tx1"/>
                </a:solidFill>
                <a:effectLst/>
                <a:latin typeface="Times New Roman" pitchFamily="18" charset="0"/>
                <a:ea typeface="宋体" charset="-122"/>
                <a:cs typeface="+mn-cs"/>
              </a:rPr>
              <a:t>3 </a:t>
            </a:r>
            <a:r>
              <a:rPr kumimoji="1" lang="zh-CN" altLang="en-US" sz="1200" b="0" i="0" kern="1200" dirty="0">
                <a:solidFill>
                  <a:schemeClr val="tx1"/>
                </a:solidFill>
                <a:effectLst/>
                <a:latin typeface="Times New Roman" pitchFamily="18" charset="0"/>
                <a:ea typeface="宋体" charset="-122"/>
                <a:cs typeface="+mn-cs"/>
              </a:rPr>
              <a:t>中生成的接收者的私钥。</a:t>
            </a:r>
          </a:p>
          <a:p>
            <a:r>
              <a:rPr kumimoji="1" lang="en-US" altLang="zh-CN" sz="1200" b="0" i="0" kern="1200" dirty="0">
                <a:solidFill>
                  <a:schemeClr val="tx1"/>
                </a:solidFill>
                <a:effectLst/>
                <a:latin typeface="Times New Roman" pitchFamily="18" charset="0"/>
                <a:ea typeface="宋体" charset="-122"/>
                <a:cs typeface="+mn-cs"/>
              </a:rPr>
              <a:t>7. </a:t>
            </a:r>
            <a:r>
              <a:rPr kumimoji="1" lang="zh-CN" altLang="en-US" sz="1200" b="0" i="0" kern="1200" dirty="0">
                <a:solidFill>
                  <a:schemeClr val="tx1"/>
                </a:solidFill>
                <a:effectLst/>
                <a:latin typeface="Times New Roman" pitchFamily="18" charset="0"/>
                <a:ea typeface="宋体" charset="-122"/>
                <a:cs typeface="+mn-cs"/>
              </a:rPr>
              <a:t>对步骤 </a:t>
            </a:r>
            <a:r>
              <a:rPr kumimoji="1" lang="en-US" altLang="zh-CN" sz="1200" b="0" i="0" kern="1200" dirty="0">
                <a:solidFill>
                  <a:schemeClr val="tx1"/>
                </a:solidFill>
                <a:effectLst/>
                <a:latin typeface="Times New Roman" pitchFamily="18" charset="0"/>
                <a:ea typeface="宋体" charset="-122"/>
                <a:cs typeface="+mn-cs"/>
              </a:rPr>
              <a:t>5 </a:t>
            </a:r>
            <a:r>
              <a:rPr kumimoji="1" lang="zh-CN" altLang="en-US" sz="1200" b="0" i="0" kern="1200" dirty="0">
                <a:solidFill>
                  <a:schemeClr val="tx1"/>
                </a:solidFill>
                <a:effectLst/>
                <a:latin typeface="Times New Roman" pitchFamily="18" charset="0"/>
                <a:ea typeface="宋体" charset="-122"/>
                <a:cs typeface="+mn-cs"/>
              </a:rPr>
              <a:t>中得到的经过压缩和加密的消息用对称密码进行解密，这里使用了步骤 </a:t>
            </a:r>
            <a:r>
              <a:rPr kumimoji="1" lang="en-US" altLang="zh-CN" sz="1200" b="0" i="0" kern="1200" dirty="0">
                <a:solidFill>
                  <a:schemeClr val="tx1"/>
                </a:solidFill>
                <a:effectLst/>
                <a:latin typeface="Times New Roman" pitchFamily="18" charset="0"/>
                <a:ea typeface="宋体" charset="-122"/>
                <a:cs typeface="+mn-cs"/>
              </a:rPr>
              <a:t>6 </a:t>
            </a:r>
            <a:r>
              <a:rPr kumimoji="1" lang="zh-CN" altLang="en-US" sz="1200" b="0" i="0" kern="1200" dirty="0">
                <a:solidFill>
                  <a:schemeClr val="tx1"/>
                </a:solidFill>
                <a:effectLst/>
                <a:latin typeface="Times New Roman" pitchFamily="18" charset="0"/>
                <a:ea typeface="宋体" charset="-122"/>
                <a:cs typeface="+mn-cs"/>
              </a:rPr>
              <a:t>中生成的会话密钥。</a:t>
            </a:r>
          </a:p>
          <a:p>
            <a:r>
              <a:rPr kumimoji="1" lang="en-US" altLang="zh-CN" sz="1200" b="0" i="0" kern="1200" dirty="0">
                <a:solidFill>
                  <a:schemeClr val="tx1"/>
                </a:solidFill>
                <a:effectLst/>
                <a:latin typeface="Times New Roman" pitchFamily="18" charset="0"/>
                <a:ea typeface="宋体" charset="-122"/>
                <a:cs typeface="+mn-cs"/>
              </a:rPr>
              <a:t>8. </a:t>
            </a:r>
            <a:r>
              <a:rPr kumimoji="1" lang="zh-CN" altLang="en-US" sz="1200" b="0" i="0" kern="1200" dirty="0">
                <a:solidFill>
                  <a:schemeClr val="tx1"/>
                </a:solidFill>
                <a:effectLst/>
                <a:latin typeface="Times New Roman" pitchFamily="18" charset="0"/>
                <a:ea typeface="宋体" charset="-122"/>
                <a:cs typeface="+mn-cs"/>
              </a:rPr>
              <a:t>对步骤 </a:t>
            </a:r>
            <a:r>
              <a:rPr kumimoji="1" lang="en-US" altLang="zh-CN" sz="1200" b="0" i="0" kern="1200" dirty="0">
                <a:solidFill>
                  <a:schemeClr val="tx1"/>
                </a:solidFill>
                <a:effectLst/>
                <a:latin typeface="Times New Roman" pitchFamily="18" charset="0"/>
                <a:ea typeface="宋体" charset="-122"/>
                <a:cs typeface="+mn-cs"/>
              </a:rPr>
              <a:t>7 </a:t>
            </a:r>
            <a:r>
              <a:rPr kumimoji="1" lang="zh-CN" altLang="en-US" sz="1200" b="0" i="0" kern="1200" dirty="0">
                <a:solidFill>
                  <a:schemeClr val="tx1"/>
                </a:solidFill>
                <a:effectLst/>
                <a:latin typeface="Times New Roman" pitchFamily="18" charset="0"/>
                <a:ea typeface="宋体" charset="-122"/>
                <a:cs typeface="+mn-cs"/>
              </a:rPr>
              <a:t>中得到的经过压缩的消息进行解压缩。</a:t>
            </a:r>
          </a:p>
          <a:p>
            <a:r>
              <a:rPr kumimoji="1" lang="en-US" altLang="zh-CN" sz="1200" b="0" i="0" kern="1200" dirty="0">
                <a:solidFill>
                  <a:schemeClr val="tx1"/>
                </a:solidFill>
                <a:effectLst/>
                <a:latin typeface="Times New Roman" pitchFamily="18" charset="0"/>
                <a:ea typeface="宋体" charset="-122"/>
                <a:cs typeface="+mn-cs"/>
              </a:rPr>
              <a:t>9. </a:t>
            </a:r>
            <a:r>
              <a:rPr kumimoji="1" lang="zh-CN" altLang="en-US" sz="1200" b="0" i="0" kern="1200" dirty="0">
                <a:solidFill>
                  <a:schemeClr val="tx1"/>
                </a:solidFill>
                <a:effectLst/>
                <a:latin typeface="Times New Roman" pitchFamily="18" charset="0"/>
                <a:ea typeface="宋体" charset="-122"/>
                <a:cs typeface="+mn-cs"/>
              </a:rPr>
              <a:t>得到原始消息。</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19</a:t>
            </a:fld>
            <a:endParaRPr lang="en-US" altLang="zh-CN"/>
          </a:p>
        </p:txBody>
      </p:sp>
    </p:spTree>
    <p:extLst>
      <p:ext uri="{BB962C8B-B14F-4D97-AF65-F5344CB8AC3E}">
        <p14:creationId xmlns:p14="http://schemas.microsoft.com/office/powerpoint/2010/main" val="1100914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https://www.cnblogs.com/Cong0ks/p/13494580.html</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20</a:t>
            </a:fld>
            <a:endParaRPr lang="en-US" altLang="zh-CN"/>
          </a:p>
        </p:txBody>
      </p:sp>
    </p:spTree>
    <p:extLst>
      <p:ext uri="{BB962C8B-B14F-4D97-AF65-F5344CB8AC3E}">
        <p14:creationId xmlns:p14="http://schemas.microsoft.com/office/powerpoint/2010/main" val="3753002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https://www.cnblogs.com/Cong0ks/p/13494580.html</a:t>
            </a:r>
          </a:p>
          <a:p>
            <a:r>
              <a:rPr kumimoji="1" lang="zh-CN" altLang="en-US" sz="1200" b="0" i="0" kern="1200" dirty="0">
                <a:solidFill>
                  <a:schemeClr val="tx1"/>
                </a:solidFill>
                <a:effectLst/>
                <a:latin typeface="Times New Roman" pitchFamily="18" charset="0"/>
                <a:ea typeface="宋体" charset="-122"/>
                <a:cs typeface="+mn-cs"/>
              </a:rPr>
              <a:t>下图展示了 </a:t>
            </a:r>
            <a:r>
              <a:rPr kumimoji="1" lang="en-US" altLang="zh-CN" sz="1200" b="0" i="0" kern="1200" dirty="0">
                <a:solidFill>
                  <a:schemeClr val="tx1"/>
                </a:solidFill>
                <a:effectLst/>
                <a:latin typeface="Times New Roman" pitchFamily="18" charset="0"/>
                <a:ea typeface="宋体" charset="-122"/>
                <a:cs typeface="+mn-cs"/>
              </a:rPr>
              <a:t>PGP </a:t>
            </a:r>
            <a:r>
              <a:rPr kumimoji="1" lang="zh-CN" altLang="en-US" sz="1200" b="0" i="0" kern="1200" dirty="0">
                <a:solidFill>
                  <a:schemeClr val="tx1"/>
                </a:solidFill>
                <a:effectLst/>
                <a:latin typeface="Times New Roman" pitchFamily="18" charset="0"/>
                <a:ea typeface="宋体" charset="-122"/>
                <a:cs typeface="+mn-cs"/>
              </a:rPr>
              <a:t>中生成数字签名的过程。在这张图中，消息与相应的签名进行拼合，并最终转换成报文数据（文本数据）。顺便提一下，对于是否要将报文数据转换成文本数据，在 </a:t>
            </a:r>
            <a:r>
              <a:rPr kumimoji="1" lang="en-US" altLang="zh-CN" sz="1200" b="0" i="0" kern="1200" dirty="0">
                <a:solidFill>
                  <a:schemeClr val="tx1"/>
                </a:solidFill>
                <a:effectLst/>
                <a:latin typeface="Times New Roman" pitchFamily="18" charset="0"/>
                <a:ea typeface="宋体" charset="-122"/>
                <a:cs typeface="+mn-cs"/>
              </a:rPr>
              <a:t>PGP </a:t>
            </a:r>
            <a:r>
              <a:rPr kumimoji="1" lang="zh-CN" altLang="en-US" sz="1200" b="0" i="0" kern="1200" dirty="0">
                <a:solidFill>
                  <a:schemeClr val="tx1"/>
                </a:solidFill>
                <a:effectLst/>
                <a:latin typeface="Times New Roman" pitchFamily="18" charset="0"/>
                <a:ea typeface="宋体" charset="-122"/>
                <a:cs typeface="+mn-cs"/>
              </a:rPr>
              <a:t>中是可以选择的。</a:t>
            </a:r>
            <a:endParaRPr kumimoji="1" lang="en-US" altLang="zh-CN" sz="1200" b="1" i="0" kern="1200" dirty="0">
              <a:solidFill>
                <a:schemeClr val="tx1"/>
              </a:solidFill>
              <a:effectLst/>
              <a:latin typeface="Times New Roman" pitchFamily="18" charset="0"/>
              <a:ea typeface="宋体" charset="-122"/>
              <a:cs typeface="+mn-cs"/>
            </a:endParaRPr>
          </a:p>
          <a:p>
            <a:r>
              <a:rPr kumimoji="1" lang="zh-CN" altLang="en-US" sz="1200" b="1" i="0" kern="1200" dirty="0">
                <a:solidFill>
                  <a:schemeClr val="tx1"/>
                </a:solidFill>
                <a:effectLst/>
                <a:latin typeface="Times New Roman" pitchFamily="18" charset="0"/>
                <a:ea typeface="宋体" charset="-122"/>
                <a:cs typeface="+mn-cs"/>
              </a:rPr>
              <a:t>生成数字签名的步骤</a:t>
            </a:r>
          </a:p>
          <a:p>
            <a:r>
              <a:rPr kumimoji="1" lang="zh-CN" altLang="en-US" sz="1200" b="0" i="0" kern="1200" dirty="0">
                <a:solidFill>
                  <a:schemeClr val="tx1"/>
                </a:solidFill>
                <a:effectLst/>
                <a:latin typeface="Times New Roman" pitchFamily="18" charset="0"/>
                <a:ea typeface="宋体" charset="-122"/>
                <a:cs typeface="+mn-cs"/>
              </a:rPr>
              <a:t>生成数字签名的步骤主要分为两步：解密私钥，生成数字签名。</a:t>
            </a:r>
          </a:p>
          <a:p>
            <a:pPr marL="228600" indent="-228600">
              <a:buFont typeface="+mj-lt"/>
              <a:buAutoNum type="arabicPeriod"/>
            </a:pPr>
            <a:r>
              <a:rPr kumimoji="1" lang="zh-CN" altLang="en-US" sz="1200" b="0" i="0" kern="1200" dirty="0">
                <a:solidFill>
                  <a:schemeClr val="tx1"/>
                </a:solidFill>
                <a:effectLst/>
                <a:latin typeface="Times New Roman" pitchFamily="18" charset="0"/>
                <a:ea typeface="宋体" charset="-122"/>
                <a:cs typeface="+mn-cs"/>
              </a:rPr>
              <a:t>发送者输入签名用的口令。</a:t>
            </a:r>
          </a:p>
          <a:p>
            <a:pPr marL="228600" indent="-228600">
              <a:buFont typeface="+mj-lt"/>
              <a:buAutoNum type="arabicPeriod"/>
            </a:pPr>
            <a:r>
              <a:rPr kumimoji="1" lang="zh-CN" altLang="en-US" sz="1200" b="0" i="0" kern="1200" dirty="0">
                <a:solidFill>
                  <a:schemeClr val="tx1"/>
                </a:solidFill>
                <a:effectLst/>
                <a:latin typeface="Times New Roman" pitchFamily="18" charset="0"/>
                <a:ea typeface="宋体" charset="-122"/>
                <a:cs typeface="+mn-cs"/>
              </a:rPr>
              <a:t>求口令的散列值，生成用于解密私钥的密钥。</a:t>
            </a:r>
          </a:p>
          <a:p>
            <a:pPr marL="228600" indent="-228600">
              <a:buFont typeface="+mj-lt"/>
              <a:buAutoNum type="arabicPeriod"/>
            </a:pPr>
            <a:r>
              <a:rPr kumimoji="1" lang="zh-CN" altLang="en-US" sz="1200" b="0" i="0" kern="1200" dirty="0">
                <a:solidFill>
                  <a:schemeClr val="tx1"/>
                </a:solidFill>
                <a:effectLst/>
                <a:latin typeface="Times New Roman" pitchFamily="18" charset="0"/>
                <a:ea typeface="宋体" charset="-122"/>
                <a:cs typeface="+mn-cs"/>
              </a:rPr>
              <a:t>将钥匙串中经过加密的私钥进行解密。</a:t>
            </a:r>
          </a:p>
          <a:p>
            <a:pPr marL="228600" indent="-228600">
              <a:buFont typeface="+mj-lt"/>
              <a:buAutoNum type="arabicPeriod"/>
            </a:pPr>
            <a:r>
              <a:rPr kumimoji="1" lang="zh-CN" altLang="en-US" sz="1200" b="0" i="0" kern="1200" dirty="0">
                <a:solidFill>
                  <a:schemeClr val="tx1"/>
                </a:solidFill>
                <a:effectLst/>
                <a:latin typeface="Times New Roman" pitchFamily="18" charset="0"/>
                <a:ea typeface="宋体" charset="-122"/>
                <a:cs typeface="+mn-cs"/>
              </a:rPr>
              <a:t>用单向散列函数计算消息的散列值</a:t>
            </a:r>
          </a:p>
          <a:p>
            <a:pPr marL="228600" indent="-228600">
              <a:buFont typeface="+mj-lt"/>
              <a:buAutoNum type="arabicPeriod"/>
            </a:pPr>
            <a:r>
              <a:rPr kumimoji="1" lang="zh-CN" altLang="en-US" sz="1200" b="0" i="0" kern="1200" dirty="0">
                <a:solidFill>
                  <a:schemeClr val="tx1"/>
                </a:solidFill>
                <a:effectLst/>
                <a:latin typeface="Times New Roman" pitchFamily="18" charset="0"/>
                <a:ea typeface="宋体" charset="-122"/>
                <a:cs typeface="+mn-cs"/>
              </a:rPr>
              <a:t>对步骤 </a:t>
            </a:r>
            <a:r>
              <a:rPr kumimoji="1" lang="en-US" altLang="zh-CN" sz="1200" b="0" i="0" kern="1200" dirty="0">
                <a:solidFill>
                  <a:schemeClr val="tx1"/>
                </a:solidFill>
                <a:effectLst/>
                <a:latin typeface="Times New Roman" pitchFamily="18" charset="0"/>
                <a:ea typeface="宋体" charset="-122"/>
                <a:cs typeface="+mn-cs"/>
              </a:rPr>
              <a:t>4 </a:t>
            </a:r>
            <a:r>
              <a:rPr kumimoji="1" lang="zh-CN" altLang="en-US" sz="1200" b="0" i="0" kern="1200" dirty="0">
                <a:solidFill>
                  <a:schemeClr val="tx1"/>
                </a:solidFill>
                <a:effectLst/>
                <a:latin typeface="Times New Roman" pitchFamily="18" charset="0"/>
                <a:ea typeface="宋体" charset="-122"/>
                <a:cs typeface="+mn-cs"/>
              </a:rPr>
              <a:t>中得到的散列值进行签名。这一步相对于使用步骤 </a:t>
            </a:r>
            <a:r>
              <a:rPr kumimoji="1" lang="en-US" altLang="zh-CN" sz="1200" b="0" i="0" kern="1200" dirty="0">
                <a:solidFill>
                  <a:schemeClr val="tx1"/>
                </a:solidFill>
                <a:effectLst/>
                <a:latin typeface="Times New Roman" pitchFamily="18" charset="0"/>
                <a:ea typeface="宋体" charset="-122"/>
                <a:cs typeface="+mn-cs"/>
              </a:rPr>
              <a:t>3 </a:t>
            </a:r>
            <a:r>
              <a:rPr kumimoji="1" lang="zh-CN" altLang="en-US" sz="1200" b="0" i="0" kern="1200" dirty="0">
                <a:solidFill>
                  <a:schemeClr val="tx1"/>
                </a:solidFill>
                <a:effectLst/>
                <a:latin typeface="Times New Roman" pitchFamily="18" charset="0"/>
                <a:ea typeface="宋体" charset="-122"/>
                <a:cs typeface="+mn-cs"/>
              </a:rPr>
              <a:t>中得到的私钥进行加密。</a:t>
            </a:r>
          </a:p>
          <a:p>
            <a:pPr marL="228600" indent="-228600">
              <a:buFont typeface="+mj-lt"/>
              <a:buAutoNum type="arabicPeriod"/>
            </a:pPr>
            <a:r>
              <a:rPr kumimoji="1" lang="zh-CN" altLang="en-US" sz="1200" b="0" i="0" kern="1200" dirty="0">
                <a:solidFill>
                  <a:schemeClr val="tx1"/>
                </a:solidFill>
                <a:effectLst/>
                <a:latin typeface="Times New Roman" pitchFamily="18" charset="0"/>
                <a:ea typeface="宋体" charset="-122"/>
                <a:cs typeface="+mn-cs"/>
              </a:rPr>
              <a:t>将步骤 </a:t>
            </a:r>
            <a:r>
              <a:rPr kumimoji="1" lang="en-US" altLang="zh-CN" sz="1200" b="0" i="0" kern="1200" dirty="0">
                <a:solidFill>
                  <a:schemeClr val="tx1"/>
                </a:solidFill>
                <a:effectLst/>
                <a:latin typeface="Times New Roman" pitchFamily="18" charset="0"/>
                <a:ea typeface="宋体" charset="-122"/>
                <a:cs typeface="+mn-cs"/>
              </a:rPr>
              <a:t>5 </a:t>
            </a:r>
            <a:r>
              <a:rPr kumimoji="1" lang="zh-CN" altLang="en-US" sz="1200" b="0" i="0" kern="1200" dirty="0">
                <a:solidFill>
                  <a:schemeClr val="tx1"/>
                </a:solidFill>
                <a:effectLst/>
                <a:latin typeface="Times New Roman" pitchFamily="18" charset="0"/>
                <a:ea typeface="宋体" charset="-122"/>
                <a:cs typeface="+mn-cs"/>
              </a:rPr>
              <a:t>中生成的数字签名与消息进行拼合。</a:t>
            </a:r>
          </a:p>
          <a:p>
            <a:pPr marL="228600" indent="-228600">
              <a:buFont typeface="+mj-lt"/>
              <a:buAutoNum type="arabicPeriod"/>
            </a:pPr>
            <a:r>
              <a:rPr kumimoji="1" lang="zh-CN" altLang="en-US" sz="1200" b="0" i="0" kern="1200" dirty="0">
                <a:solidFill>
                  <a:schemeClr val="tx1"/>
                </a:solidFill>
                <a:effectLst/>
                <a:latin typeface="Times New Roman" pitchFamily="18" charset="0"/>
                <a:ea typeface="宋体" charset="-122"/>
                <a:cs typeface="+mn-cs"/>
              </a:rPr>
              <a:t>将步骤 </a:t>
            </a:r>
            <a:r>
              <a:rPr kumimoji="1" lang="en-US" altLang="zh-CN" sz="1200" b="0" i="0" kern="1200" dirty="0">
                <a:solidFill>
                  <a:schemeClr val="tx1"/>
                </a:solidFill>
                <a:effectLst/>
                <a:latin typeface="Times New Roman" pitchFamily="18" charset="0"/>
                <a:ea typeface="宋体" charset="-122"/>
                <a:cs typeface="+mn-cs"/>
              </a:rPr>
              <a:t>6 </a:t>
            </a:r>
            <a:r>
              <a:rPr kumimoji="1" lang="zh-CN" altLang="en-US" sz="1200" b="0" i="0" kern="1200" dirty="0">
                <a:solidFill>
                  <a:schemeClr val="tx1"/>
                </a:solidFill>
                <a:effectLst/>
                <a:latin typeface="Times New Roman" pitchFamily="18" charset="0"/>
                <a:ea typeface="宋体" charset="-122"/>
                <a:cs typeface="+mn-cs"/>
              </a:rPr>
              <a:t>中的结果进行压缩。</a:t>
            </a:r>
          </a:p>
          <a:p>
            <a:pPr marL="228600" indent="-228600">
              <a:buFont typeface="+mj-lt"/>
              <a:buAutoNum type="arabicPeriod"/>
            </a:pPr>
            <a:r>
              <a:rPr kumimoji="1" lang="zh-CN" altLang="en-US" sz="1200" b="0" i="0" kern="1200" dirty="0">
                <a:solidFill>
                  <a:schemeClr val="tx1"/>
                </a:solidFill>
                <a:effectLst/>
                <a:latin typeface="Times New Roman" pitchFamily="18" charset="0"/>
                <a:ea typeface="宋体" charset="-122"/>
                <a:cs typeface="+mn-cs"/>
              </a:rPr>
              <a:t>将步骤 </a:t>
            </a:r>
            <a:r>
              <a:rPr kumimoji="1" lang="en-US" altLang="zh-CN" sz="1200" b="0" i="0" kern="1200" dirty="0">
                <a:solidFill>
                  <a:schemeClr val="tx1"/>
                </a:solidFill>
                <a:effectLst/>
                <a:latin typeface="Times New Roman" pitchFamily="18" charset="0"/>
                <a:ea typeface="宋体" charset="-122"/>
                <a:cs typeface="+mn-cs"/>
              </a:rPr>
              <a:t>7 </a:t>
            </a:r>
            <a:r>
              <a:rPr kumimoji="1" lang="zh-CN" altLang="en-US" sz="1200" b="0" i="0" kern="1200" dirty="0">
                <a:solidFill>
                  <a:schemeClr val="tx1"/>
                </a:solidFill>
                <a:effectLst/>
                <a:latin typeface="Times New Roman" pitchFamily="18" charset="0"/>
                <a:ea typeface="宋体" charset="-122"/>
                <a:cs typeface="+mn-cs"/>
              </a:rPr>
              <a:t>的结果转换为文本数据。</a:t>
            </a:r>
          </a:p>
          <a:p>
            <a:pPr marL="228600" indent="-228600">
              <a:buFont typeface="+mj-lt"/>
              <a:buAutoNum type="arabicPeriod"/>
            </a:pPr>
            <a:r>
              <a:rPr kumimoji="1" lang="zh-CN" altLang="en-US" sz="1200" b="0" i="0" kern="1200" dirty="0">
                <a:solidFill>
                  <a:schemeClr val="tx1"/>
                </a:solidFill>
                <a:effectLst/>
                <a:latin typeface="Times New Roman" pitchFamily="18" charset="0"/>
                <a:ea typeface="宋体" charset="-122"/>
                <a:cs typeface="+mn-cs"/>
              </a:rPr>
              <a:t>步骤 </a:t>
            </a:r>
            <a:r>
              <a:rPr kumimoji="1" lang="en-US" altLang="zh-CN" sz="1200" b="0" i="0" kern="1200" dirty="0">
                <a:solidFill>
                  <a:schemeClr val="tx1"/>
                </a:solidFill>
                <a:effectLst/>
                <a:latin typeface="Times New Roman" pitchFamily="18" charset="0"/>
                <a:ea typeface="宋体" charset="-122"/>
                <a:cs typeface="+mn-cs"/>
              </a:rPr>
              <a:t>8 </a:t>
            </a:r>
            <a:r>
              <a:rPr kumimoji="1" lang="zh-CN" altLang="en-US" sz="1200" b="0" i="0" kern="1200" dirty="0">
                <a:solidFill>
                  <a:schemeClr val="tx1"/>
                </a:solidFill>
                <a:effectLst/>
                <a:latin typeface="Times New Roman" pitchFamily="18" charset="0"/>
                <a:ea typeface="宋体" charset="-122"/>
                <a:cs typeface="+mn-cs"/>
              </a:rPr>
              <a:t>的结果就是报文数据。</a:t>
            </a:r>
          </a:p>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21</a:t>
            </a:fld>
            <a:endParaRPr lang="en-US" altLang="zh-CN"/>
          </a:p>
        </p:txBody>
      </p:sp>
    </p:spTree>
    <p:extLst>
      <p:ext uri="{BB962C8B-B14F-4D97-AF65-F5344CB8AC3E}">
        <p14:creationId xmlns:p14="http://schemas.microsoft.com/office/powerpoint/2010/main" val="3158072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https://www.cnblogs.com/Cong0ks/p/13494580.html</a:t>
            </a:r>
          </a:p>
          <a:p>
            <a:r>
              <a:rPr kumimoji="1" lang="zh-CN" altLang="en-US" sz="1200" b="1" i="0" kern="1200" dirty="0">
                <a:solidFill>
                  <a:schemeClr val="tx1"/>
                </a:solidFill>
                <a:effectLst/>
                <a:latin typeface="Times New Roman" pitchFamily="18" charset="0"/>
                <a:ea typeface="宋体" charset="-122"/>
                <a:cs typeface="+mn-cs"/>
              </a:rPr>
              <a:t>验证数字签名的步骤</a:t>
            </a:r>
          </a:p>
          <a:p>
            <a:r>
              <a:rPr kumimoji="1" lang="zh-CN" altLang="en-US" sz="1200" b="0" i="0" kern="1200" dirty="0">
                <a:solidFill>
                  <a:schemeClr val="tx1"/>
                </a:solidFill>
                <a:effectLst/>
                <a:latin typeface="Times New Roman" pitchFamily="18" charset="0"/>
                <a:ea typeface="宋体" charset="-122"/>
                <a:cs typeface="+mn-cs"/>
              </a:rPr>
              <a:t>验证数字签名的步骤主要分为两步：恢复发送者发送的散列值，对比散列值。</a:t>
            </a:r>
          </a:p>
          <a:p>
            <a:pPr marL="228600" indent="-228600">
              <a:buFont typeface="+mj-lt"/>
              <a:buAutoNum type="arabicPeriod"/>
            </a:pPr>
            <a:r>
              <a:rPr kumimoji="1" lang="zh-CN" altLang="en-US" sz="1200" b="0" i="0" kern="1200" dirty="0">
                <a:solidFill>
                  <a:schemeClr val="tx1"/>
                </a:solidFill>
                <a:effectLst/>
                <a:latin typeface="Times New Roman" pitchFamily="18" charset="0"/>
                <a:ea typeface="宋体" charset="-122"/>
                <a:cs typeface="+mn-cs"/>
              </a:rPr>
              <a:t>将报文数据（文本数据）转换为二进制数据。</a:t>
            </a:r>
          </a:p>
          <a:p>
            <a:pPr marL="228600" indent="-228600">
              <a:buFont typeface="+mj-lt"/>
              <a:buAutoNum type="arabicPeriod"/>
            </a:pPr>
            <a:r>
              <a:rPr kumimoji="1" lang="zh-CN" altLang="en-US" sz="1200" b="0" i="0" kern="1200" dirty="0">
                <a:solidFill>
                  <a:schemeClr val="tx1"/>
                </a:solidFill>
                <a:effectLst/>
                <a:latin typeface="Times New Roman" pitchFamily="18" charset="0"/>
                <a:ea typeface="宋体" charset="-122"/>
                <a:cs typeface="+mn-cs"/>
              </a:rPr>
              <a:t>将经过压缩的数据进行解压缩。</a:t>
            </a:r>
          </a:p>
          <a:p>
            <a:pPr marL="228600" indent="-228600">
              <a:buFont typeface="+mj-lt"/>
              <a:buAutoNum type="arabicPeriod"/>
            </a:pPr>
            <a:r>
              <a:rPr kumimoji="1" lang="zh-CN" altLang="en-US" sz="1200" b="0" i="0" kern="1200" dirty="0">
                <a:solidFill>
                  <a:schemeClr val="tx1"/>
                </a:solidFill>
                <a:effectLst/>
                <a:latin typeface="Times New Roman" pitchFamily="18" charset="0"/>
                <a:ea typeface="宋体" charset="-122"/>
                <a:cs typeface="+mn-cs"/>
              </a:rPr>
              <a:t>将解压缩后的数据分解成经过签名的散列值和消息两部分。</a:t>
            </a:r>
          </a:p>
          <a:p>
            <a:pPr marL="228600" indent="-228600">
              <a:buFont typeface="+mj-lt"/>
              <a:buAutoNum type="arabicPeriod"/>
            </a:pPr>
            <a:r>
              <a:rPr kumimoji="1" lang="zh-CN" altLang="en-US" sz="1200" b="0" i="0" kern="1200" dirty="0">
                <a:solidFill>
                  <a:schemeClr val="tx1"/>
                </a:solidFill>
                <a:effectLst/>
                <a:latin typeface="Times New Roman" pitchFamily="18" charset="0"/>
                <a:ea typeface="宋体" charset="-122"/>
                <a:cs typeface="+mn-cs"/>
              </a:rPr>
              <a:t>将经过签名的散列值（经过加密的散列值）用发送者的公钥进行解密，恢复出发送者发送的散列值。</a:t>
            </a:r>
          </a:p>
          <a:p>
            <a:pPr marL="228600" indent="-228600">
              <a:buFont typeface="+mj-lt"/>
              <a:buAutoNum type="arabicPeriod"/>
            </a:pPr>
            <a:r>
              <a:rPr kumimoji="1" lang="zh-CN" altLang="en-US" sz="1200" b="0" i="0" kern="1200" dirty="0">
                <a:solidFill>
                  <a:schemeClr val="tx1"/>
                </a:solidFill>
                <a:effectLst/>
                <a:latin typeface="Times New Roman" pitchFamily="18" charset="0"/>
                <a:ea typeface="宋体" charset="-122"/>
                <a:cs typeface="+mn-cs"/>
              </a:rPr>
              <a:t>将步骤 </a:t>
            </a:r>
            <a:r>
              <a:rPr kumimoji="1" lang="en-US" altLang="zh-CN" sz="1200" b="0" i="0" kern="1200" dirty="0">
                <a:solidFill>
                  <a:schemeClr val="tx1"/>
                </a:solidFill>
                <a:effectLst/>
                <a:latin typeface="Times New Roman" pitchFamily="18" charset="0"/>
                <a:ea typeface="宋体" charset="-122"/>
                <a:cs typeface="+mn-cs"/>
              </a:rPr>
              <a:t>3 </a:t>
            </a:r>
            <a:r>
              <a:rPr kumimoji="1" lang="zh-CN" altLang="en-US" sz="1200" b="0" i="0" kern="1200" dirty="0">
                <a:solidFill>
                  <a:schemeClr val="tx1"/>
                </a:solidFill>
                <a:effectLst/>
                <a:latin typeface="Times New Roman" pitchFamily="18" charset="0"/>
                <a:ea typeface="宋体" charset="-122"/>
                <a:cs typeface="+mn-cs"/>
              </a:rPr>
              <a:t>中分解出的消息输入单向散列函数计算散列值。</a:t>
            </a:r>
          </a:p>
          <a:p>
            <a:pPr marL="228600" indent="-228600">
              <a:buFont typeface="+mj-lt"/>
              <a:buAutoNum type="arabicPeriod"/>
            </a:pPr>
            <a:r>
              <a:rPr kumimoji="1" lang="zh-CN" altLang="en-US" sz="1200" b="0" i="0" kern="1200" dirty="0">
                <a:solidFill>
                  <a:schemeClr val="tx1"/>
                </a:solidFill>
                <a:effectLst/>
                <a:latin typeface="Times New Roman" pitchFamily="18" charset="0"/>
                <a:ea typeface="宋体" charset="-122"/>
                <a:cs typeface="+mn-cs"/>
              </a:rPr>
              <a:t>将步骤 </a:t>
            </a:r>
            <a:r>
              <a:rPr kumimoji="1" lang="en-US" altLang="zh-CN" sz="1200" b="0" i="0" kern="1200" dirty="0">
                <a:solidFill>
                  <a:schemeClr val="tx1"/>
                </a:solidFill>
                <a:effectLst/>
                <a:latin typeface="Times New Roman" pitchFamily="18" charset="0"/>
                <a:ea typeface="宋体" charset="-122"/>
                <a:cs typeface="+mn-cs"/>
              </a:rPr>
              <a:t>4 </a:t>
            </a:r>
            <a:r>
              <a:rPr kumimoji="1" lang="zh-CN" altLang="en-US" sz="1200" b="0" i="0" kern="1200" dirty="0">
                <a:solidFill>
                  <a:schemeClr val="tx1"/>
                </a:solidFill>
                <a:effectLst/>
                <a:latin typeface="Times New Roman" pitchFamily="18" charset="0"/>
                <a:ea typeface="宋体" charset="-122"/>
                <a:cs typeface="+mn-cs"/>
              </a:rPr>
              <a:t>中得到的散列值与步骤 </a:t>
            </a:r>
            <a:r>
              <a:rPr kumimoji="1" lang="en-US" altLang="zh-CN" sz="1200" b="0" i="0" kern="1200" dirty="0">
                <a:solidFill>
                  <a:schemeClr val="tx1"/>
                </a:solidFill>
                <a:effectLst/>
                <a:latin typeface="Times New Roman" pitchFamily="18" charset="0"/>
                <a:ea typeface="宋体" charset="-122"/>
                <a:cs typeface="+mn-cs"/>
              </a:rPr>
              <a:t>5 </a:t>
            </a:r>
            <a:r>
              <a:rPr kumimoji="1" lang="zh-CN" altLang="en-US" sz="1200" b="0" i="0" kern="1200" dirty="0">
                <a:solidFill>
                  <a:schemeClr val="tx1"/>
                </a:solidFill>
                <a:effectLst/>
                <a:latin typeface="Times New Roman" pitchFamily="18" charset="0"/>
                <a:ea typeface="宋体" charset="-122"/>
                <a:cs typeface="+mn-cs"/>
              </a:rPr>
              <a:t>中得到的散列值进行对比。</a:t>
            </a:r>
          </a:p>
          <a:p>
            <a:pPr marL="228600" indent="-228600">
              <a:buFont typeface="+mj-lt"/>
              <a:buAutoNum type="arabicPeriod"/>
            </a:pPr>
            <a:r>
              <a:rPr kumimoji="1" lang="zh-CN" altLang="en-US" sz="1200" b="0" i="0" kern="1200" dirty="0">
                <a:solidFill>
                  <a:schemeClr val="tx1"/>
                </a:solidFill>
                <a:effectLst/>
                <a:latin typeface="Times New Roman" pitchFamily="18" charset="0"/>
                <a:ea typeface="宋体" charset="-122"/>
                <a:cs typeface="+mn-cs"/>
              </a:rPr>
              <a:t>如果步骤 </a:t>
            </a:r>
            <a:r>
              <a:rPr kumimoji="1" lang="en-US" altLang="zh-CN" sz="1200" b="0" i="0" kern="1200" dirty="0">
                <a:solidFill>
                  <a:schemeClr val="tx1"/>
                </a:solidFill>
                <a:effectLst/>
                <a:latin typeface="Times New Roman" pitchFamily="18" charset="0"/>
                <a:ea typeface="宋体" charset="-122"/>
                <a:cs typeface="+mn-cs"/>
              </a:rPr>
              <a:t>6 </a:t>
            </a:r>
            <a:r>
              <a:rPr kumimoji="1" lang="zh-CN" altLang="en-US" sz="1200" b="0" i="0" kern="1200" dirty="0">
                <a:solidFill>
                  <a:schemeClr val="tx1"/>
                </a:solidFill>
                <a:effectLst/>
                <a:latin typeface="Times New Roman" pitchFamily="18" charset="0"/>
                <a:ea typeface="宋体" charset="-122"/>
                <a:cs typeface="+mn-cs"/>
              </a:rPr>
              <a:t>的结果相等则数字签名验证成功，不相等则验证失败。这就是数字签名的验证结果。</a:t>
            </a:r>
          </a:p>
          <a:p>
            <a:pPr marL="228600" indent="-228600">
              <a:buFont typeface="+mj-lt"/>
              <a:buAutoNum type="arabicPeriod"/>
            </a:pPr>
            <a:r>
              <a:rPr kumimoji="1" lang="zh-CN" altLang="en-US" sz="1200" b="0" i="0" kern="1200" dirty="0">
                <a:solidFill>
                  <a:schemeClr val="tx1"/>
                </a:solidFill>
                <a:effectLst/>
                <a:latin typeface="Times New Roman" pitchFamily="18" charset="0"/>
                <a:ea typeface="宋体" charset="-122"/>
                <a:cs typeface="+mn-cs"/>
              </a:rPr>
              <a:t>步骤 </a:t>
            </a:r>
            <a:r>
              <a:rPr kumimoji="1" lang="en-US" altLang="zh-CN" sz="1200" b="0" i="0" kern="1200" dirty="0">
                <a:solidFill>
                  <a:schemeClr val="tx1"/>
                </a:solidFill>
                <a:effectLst/>
                <a:latin typeface="Times New Roman" pitchFamily="18" charset="0"/>
                <a:ea typeface="宋体" charset="-122"/>
                <a:cs typeface="+mn-cs"/>
              </a:rPr>
              <a:t>3 </a:t>
            </a:r>
            <a:r>
              <a:rPr kumimoji="1" lang="zh-CN" altLang="en-US" sz="1200" b="0" i="0" kern="1200" dirty="0">
                <a:solidFill>
                  <a:schemeClr val="tx1"/>
                </a:solidFill>
                <a:effectLst/>
                <a:latin typeface="Times New Roman" pitchFamily="18" charset="0"/>
                <a:ea typeface="宋体" charset="-122"/>
                <a:cs typeface="+mn-cs"/>
              </a:rPr>
              <a:t>中分解出的消息就是发送者发送的消息。</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22</a:t>
            </a:fld>
            <a:endParaRPr lang="en-US" altLang="zh-CN"/>
          </a:p>
        </p:txBody>
      </p:sp>
    </p:spTree>
    <p:extLst>
      <p:ext uri="{BB962C8B-B14F-4D97-AF65-F5344CB8AC3E}">
        <p14:creationId xmlns:p14="http://schemas.microsoft.com/office/powerpoint/2010/main" val="2097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https://www.cnblogs.com/Cong0ks/p/13494580.html</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23</a:t>
            </a:fld>
            <a:endParaRPr lang="en-US" altLang="zh-CN"/>
          </a:p>
        </p:txBody>
      </p:sp>
    </p:spTree>
    <p:extLst>
      <p:ext uri="{BB962C8B-B14F-4D97-AF65-F5344CB8AC3E}">
        <p14:creationId xmlns:p14="http://schemas.microsoft.com/office/powerpoint/2010/main" val="1160266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https://www.cnblogs.com/Cong0ks/p/13494580.html</a:t>
            </a:r>
          </a:p>
          <a:p>
            <a:r>
              <a:rPr kumimoji="1" lang="zh-CN" altLang="en-US" sz="1200" b="0" i="0" kern="1200" dirty="0">
                <a:solidFill>
                  <a:schemeClr val="tx1"/>
                </a:solidFill>
                <a:effectLst/>
                <a:latin typeface="Times New Roman" pitchFamily="18" charset="0"/>
                <a:ea typeface="宋体" charset="-122"/>
                <a:cs typeface="+mn-cs"/>
              </a:rPr>
              <a:t>生成数据签名并加密步骤：</a:t>
            </a:r>
          </a:p>
          <a:p>
            <a:r>
              <a:rPr kumimoji="1" lang="zh-CN" altLang="en-US" sz="1200" b="0" i="0" kern="1200" dirty="0">
                <a:solidFill>
                  <a:schemeClr val="tx1"/>
                </a:solidFill>
                <a:effectLst/>
                <a:latin typeface="Times New Roman" pitchFamily="18" charset="0"/>
                <a:ea typeface="宋体" charset="-122"/>
                <a:cs typeface="+mn-cs"/>
              </a:rPr>
              <a:t>生成数字签名</a:t>
            </a:r>
            <a:r>
              <a:rPr kumimoji="1" lang="en-US" altLang="zh-CN" sz="1200" b="0" i="0" kern="1200" dirty="0">
                <a:solidFill>
                  <a:schemeClr val="tx1"/>
                </a:solidFill>
                <a:effectLst/>
                <a:latin typeface="Times New Roman" pitchFamily="18" charset="0"/>
                <a:ea typeface="宋体" charset="-122"/>
                <a:cs typeface="+mn-cs"/>
              </a:rPr>
              <a:t>;</a:t>
            </a:r>
          </a:p>
          <a:p>
            <a:r>
              <a:rPr kumimoji="1" lang="zh-CN" altLang="en-US" sz="1200" b="0" i="0" kern="1200" dirty="0">
                <a:solidFill>
                  <a:schemeClr val="tx1"/>
                </a:solidFill>
                <a:effectLst/>
                <a:latin typeface="Times New Roman" pitchFamily="18" charset="0"/>
                <a:ea typeface="宋体" charset="-122"/>
                <a:cs typeface="+mn-cs"/>
              </a:rPr>
              <a:t>加密</a:t>
            </a:r>
            <a:r>
              <a:rPr kumimoji="1" lang="en-US" altLang="zh-CN" sz="1200" b="0" i="0" kern="1200" dirty="0">
                <a:solidFill>
                  <a:schemeClr val="tx1"/>
                </a:solidFill>
                <a:effectLst/>
                <a:latin typeface="Times New Roman" pitchFamily="18" charset="0"/>
                <a:ea typeface="宋体" charset="-122"/>
                <a:cs typeface="+mn-cs"/>
              </a:rPr>
              <a:t>;</a:t>
            </a:r>
          </a:p>
          <a:p>
            <a:r>
              <a:rPr kumimoji="1" lang="zh-CN" altLang="en-US" sz="1200" b="0" i="0" kern="1200" dirty="0">
                <a:solidFill>
                  <a:schemeClr val="tx1"/>
                </a:solidFill>
                <a:effectLst/>
                <a:latin typeface="Times New Roman" pitchFamily="18" charset="0"/>
                <a:ea typeface="宋体" charset="-122"/>
                <a:cs typeface="+mn-cs"/>
              </a:rPr>
              <a:t>注：这里的加密对象并不仅仅是消息本身，而是将数字签名和消息拼合之后的数据。</a:t>
            </a:r>
          </a:p>
          <a:p>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图中展示了对消息生成数字签名以及对消息进行压缩和加密这两个过程，并将两者的结果拼合在一起形成了报文数据（文本数据）。</a:t>
            </a:r>
          </a:p>
          <a:p>
            <a:r>
              <a:rPr kumimoji="1" lang="zh-CN" altLang="en-US" sz="1200" b="0" i="0" kern="1200" dirty="0">
                <a:solidFill>
                  <a:schemeClr val="tx1"/>
                </a:solidFill>
                <a:effectLst/>
                <a:latin typeface="Times New Roman" pitchFamily="18" charset="0"/>
                <a:ea typeface="宋体" charset="-122"/>
                <a:cs typeface="+mn-cs"/>
              </a:rPr>
              <a:t>对于是否要将报文数据转换成文本数据，在 </a:t>
            </a:r>
            <a:r>
              <a:rPr kumimoji="1" lang="en-US" altLang="zh-CN" sz="1200" b="0" i="0" kern="1200" dirty="0">
                <a:solidFill>
                  <a:schemeClr val="tx1"/>
                </a:solidFill>
                <a:effectLst/>
                <a:latin typeface="Times New Roman" pitchFamily="18" charset="0"/>
                <a:ea typeface="宋体" charset="-122"/>
                <a:cs typeface="+mn-cs"/>
              </a:rPr>
              <a:t>PGP </a:t>
            </a:r>
            <a:r>
              <a:rPr kumimoji="1" lang="zh-CN" altLang="en-US" sz="1200" b="0" i="0" kern="1200" dirty="0">
                <a:solidFill>
                  <a:schemeClr val="tx1"/>
                </a:solidFill>
                <a:effectLst/>
                <a:latin typeface="Times New Roman" pitchFamily="18" charset="0"/>
                <a:ea typeface="宋体" charset="-122"/>
                <a:cs typeface="+mn-cs"/>
              </a:rPr>
              <a:t>中是可以选择的。</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24</a:t>
            </a:fld>
            <a:endParaRPr lang="en-US" altLang="zh-CN"/>
          </a:p>
        </p:txBody>
      </p:sp>
    </p:spTree>
    <p:extLst>
      <p:ext uri="{BB962C8B-B14F-4D97-AF65-F5344CB8AC3E}">
        <p14:creationId xmlns:p14="http://schemas.microsoft.com/office/powerpoint/2010/main" val="1841438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https://www.cnblogs.com/Cong0ks/p/13494580.html</a:t>
            </a:r>
          </a:p>
          <a:p>
            <a:r>
              <a:rPr kumimoji="1" lang="zh-CN" altLang="en-US" sz="1200" b="0" i="0" kern="1200" dirty="0">
                <a:solidFill>
                  <a:schemeClr val="tx1"/>
                </a:solidFill>
                <a:effectLst/>
                <a:latin typeface="Times New Roman" pitchFamily="18" charset="0"/>
                <a:ea typeface="宋体" charset="-122"/>
                <a:cs typeface="+mn-cs"/>
              </a:rPr>
              <a:t>解密并验证数字签名步骤：</a:t>
            </a:r>
          </a:p>
          <a:p>
            <a:r>
              <a:rPr kumimoji="1" lang="zh-CN" altLang="en-US" sz="1200" b="0" i="0" kern="1200" dirty="0">
                <a:solidFill>
                  <a:schemeClr val="tx1"/>
                </a:solidFill>
                <a:effectLst/>
                <a:latin typeface="Times New Roman" pitchFamily="18" charset="0"/>
                <a:ea typeface="宋体" charset="-122"/>
                <a:cs typeface="+mn-cs"/>
              </a:rPr>
              <a:t>解密，这里解密所得到的数据并不仅仅是消息本身，而是将数字签名和消息拼合之后的数据。</a:t>
            </a:r>
          </a:p>
          <a:p>
            <a:r>
              <a:rPr kumimoji="1" lang="zh-CN" altLang="en-US" sz="1200" b="0" i="0" kern="1200" dirty="0">
                <a:solidFill>
                  <a:schemeClr val="tx1"/>
                </a:solidFill>
                <a:effectLst/>
                <a:latin typeface="Times New Roman" pitchFamily="18" charset="0"/>
                <a:ea typeface="宋体" charset="-122"/>
                <a:cs typeface="+mn-cs"/>
              </a:rPr>
              <a:t>验证数字签名</a:t>
            </a:r>
          </a:p>
          <a:p>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图中展示了对接收到报文数据进行解密和解压缩，并对所得到的消息验证数字签名这两个过程。最终得到的结果包括消息本身以及对数字签名的验证结果。</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25</a:t>
            </a:fld>
            <a:endParaRPr lang="en-US" altLang="zh-CN"/>
          </a:p>
        </p:txBody>
      </p:sp>
    </p:spTree>
    <p:extLst>
      <p:ext uri="{BB962C8B-B14F-4D97-AF65-F5344CB8AC3E}">
        <p14:creationId xmlns:p14="http://schemas.microsoft.com/office/powerpoint/2010/main" val="622187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https://www.cnblogs.com/Cong0ks/p/13494580.html</a:t>
            </a:r>
          </a:p>
          <a:p>
            <a:r>
              <a:rPr lang="zh-CN" altLang="en-US" dirty="0"/>
              <a:t>图中展示了在“生成数据签名并加密”和“解密并验证数字签名”的步骤中，散列值、会话密钥和消息分别经过了怎样的变化。</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26</a:t>
            </a:fld>
            <a:endParaRPr lang="en-US" altLang="zh-CN"/>
          </a:p>
        </p:txBody>
      </p:sp>
    </p:spTree>
    <p:extLst>
      <p:ext uri="{BB962C8B-B14F-4D97-AF65-F5344CB8AC3E}">
        <p14:creationId xmlns:p14="http://schemas.microsoft.com/office/powerpoint/2010/main" val="3327320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p:txBody>
          <a:bodyPr/>
          <a:lstStyle/>
          <a:p>
            <a:pPr>
              <a:defRPr/>
            </a:pPr>
            <a:fld id="{9FD54D0F-DE20-458F-9711-211063689A02}" type="slidenum">
              <a:rPr lang="zh-CN" altLang="en-US" smtClean="0"/>
              <a:pPr>
                <a:defRPr/>
              </a:pPr>
              <a:t>2</a:t>
            </a:fld>
            <a:endParaRPr lang="en-US" altLang="zh-CN"/>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pPr eaLnBrk="1" hangingPunct="1"/>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宋体" charset="-122"/>
                <a:cs typeface="+mn-cs"/>
              </a:rPr>
              <a:t>在</a:t>
            </a:r>
            <a:r>
              <a:rPr kumimoji="1" lang="en-US" altLang="zh-CN" sz="1200" kern="1200" dirty="0">
                <a:solidFill>
                  <a:schemeClr val="tx1"/>
                </a:solidFill>
                <a:effectLst/>
                <a:latin typeface="Times New Roman" pitchFamily="18" charset="0"/>
                <a:ea typeface="宋体" charset="-122"/>
                <a:cs typeface="+mn-cs"/>
              </a:rPr>
              <a:t>PGP</a:t>
            </a:r>
            <a:r>
              <a:rPr kumimoji="1" lang="zh-CN" altLang="zh-CN" sz="1200" kern="1200" dirty="0">
                <a:solidFill>
                  <a:schemeClr val="tx1"/>
                </a:solidFill>
                <a:effectLst/>
                <a:latin typeface="Times New Roman" pitchFamily="18" charset="0"/>
                <a:ea typeface="宋体" charset="-122"/>
                <a:cs typeface="+mn-cs"/>
              </a:rPr>
              <a:t>中，是对未压缩的邮件正文进行散列计算后，再对散列值进行签名。然后将邮件正文和签名拼接后进行压缩后加密。</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27</a:t>
            </a:fld>
            <a:endParaRPr lang="en-US" altLang="zh-CN"/>
          </a:p>
        </p:txBody>
      </p:sp>
    </p:spTree>
    <p:extLst>
      <p:ext uri="{BB962C8B-B14F-4D97-AF65-F5344CB8AC3E}">
        <p14:creationId xmlns:p14="http://schemas.microsoft.com/office/powerpoint/2010/main" val="1707256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宋体" charset="-122"/>
                <a:cs typeface="+mn-cs"/>
              </a:rPr>
              <a:t>在兼容性方面，加密后的报文使用</a:t>
            </a:r>
            <a:r>
              <a:rPr kumimoji="1" lang="en-US" altLang="zh-CN" sz="1200" kern="1200" dirty="0">
                <a:solidFill>
                  <a:schemeClr val="tx1"/>
                </a:solidFill>
                <a:effectLst/>
                <a:latin typeface="Times New Roman" pitchFamily="18" charset="0"/>
                <a:ea typeface="宋体" charset="-122"/>
                <a:cs typeface="+mn-cs"/>
              </a:rPr>
              <a:t>Base64</a:t>
            </a:r>
            <a:r>
              <a:rPr kumimoji="1" lang="zh-CN" altLang="zh-CN" sz="1200" kern="1200" dirty="0">
                <a:solidFill>
                  <a:schemeClr val="tx1"/>
                </a:solidFill>
                <a:effectLst/>
                <a:latin typeface="Times New Roman" pitchFamily="18" charset="0"/>
                <a:ea typeface="宋体" charset="-122"/>
                <a:cs typeface="+mn-cs"/>
              </a:rPr>
              <a:t>编码将报文转换成</a:t>
            </a:r>
            <a:r>
              <a:rPr kumimoji="1" lang="en-US" altLang="zh-CN" sz="1200" kern="1200" dirty="0">
                <a:solidFill>
                  <a:schemeClr val="tx1"/>
                </a:solidFill>
                <a:effectLst/>
                <a:latin typeface="Times New Roman" pitchFamily="18" charset="0"/>
                <a:ea typeface="宋体" charset="-122"/>
                <a:cs typeface="+mn-cs"/>
              </a:rPr>
              <a:t>ASCII</a:t>
            </a:r>
            <a:r>
              <a:rPr kumimoji="1" lang="zh-CN" altLang="zh-CN" sz="1200" kern="1200" dirty="0">
                <a:solidFill>
                  <a:schemeClr val="tx1"/>
                </a:solidFill>
                <a:effectLst/>
                <a:latin typeface="Times New Roman" pitchFamily="18" charset="0"/>
                <a:ea typeface="宋体" charset="-122"/>
                <a:cs typeface="+mn-cs"/>
              </a:rPr>
              <a:t>字符串，主要考虑到很多文件系统只允许使用</a:t>
            </a:r>
            <a:r>
              <a:rPr kumimoji="1" lang="en-US" altLang="zh-CN" sz="1200" kern="1200" dirty="0">
                <a:solidFill>
                  <a:schemeClr val="tx1"/>
                </a:solidFill>
                <a:effectLst/>
                <a:latin typeface="Times New Roman" pitchFamily="18" charset="0"/>
                <a:ea typeface="宋体" charset="-122"/>
                <a:cs typeface="+mn-cs"/>
              </a:rPr>
              <a:t>ASCII</a:t>
            </a:r>
            <a:r>
              <a:rPr kumimoji="1" lang="zh-CN" altLang="zh-CN" sz="1200" kern="1200" dirty="0">
                <a:solidFill>
                  <a:schemeClr val="tx1"/>
                </a:solidFill>
                <a:effectLst/>
                <a:latin typeface="Times New Roman" pitchFamily="18" charset="0"/>
                <a:ea typeface="宋体" charset="-122"/>
                <a:cs typeface="+mn-cs"/>
              </a:rPr>
              <a:t>字符组成的报文。实际应用中，使用</a:t>
            </a:r>
            <a:r>
              <a:rPr kumimoji="1" lang="en-US" altLang="zh-CN" sz="1200" kern="1200" dirty="0">
                <a:solidFill>
                  <a:schemeClr val="tx1"/>
                </a:solidFill>
                <a:effectLst/>
                <a:latin typeface="Times New Roman" pitchFamily="18" charset="0"/>
                <a:ea typeface="宋体" charset="-122"/>
                <a:cs typeface="+mn-cs"/>
              </a:rPr>
              <a:t>Base64</a:t>
            </a:r>
            <a:r>
              <a:rPr kumimoji="1" lang="zh-CN" altLang="zh-CN" sz="1200" kern="1200" dirty="0">
                <a:solidFill>
                  <a:schemeClr val="tx1"/>
                </a:solidFill>
                <a:effectLst/>
                <a:latin typeface="Times New Roman" pitchFamily="18" charset="0"/>
                <a:ea typeface="宋体" charset="-122"/>
                <a:cs typeface="+mn-cs"/>
              </a:rPr>
              <a:t>编码转换后将导致消息大小增加</a:t>
            </a:r>
            <a:r>
              <a:rPr kumimoji="1" lang="en-US" altLang="zh-CN" sz="1200" kern="1200" dirty="0">
                <a:solidFill>
                  <a:schemeClr val="tx1"/>
                </a:solidFill>
                <a:effectLst/>
                <a:latin typeface="Times New Roman" pitchFamily="18" charset="0"/>
                <a:ea typeface="宋体" charset="-122"/>
                <a:cs typeface="+mn-cs"/>
              </a:rPr>
              <a:t>33%</a:t>
            </a:r>
            <a:r>
              <a:rPr kumimoji="1" lang="zh-CN" altLang="zh-CN" sz="1200" kern="1200" dirty="0">
                <a:solidFill>
                  <a:schemeClr val="tx1"/>
                </a:solidFill>
                <a:effectLst/>
                <a:latin typeface="Times New Roman" pitchFamily="18" charset="0"/>
                <a:ea typeface="宋体" charset="-122"/>
                <a:cs typeface="+mn-cs"/>
              </a:rPr>
              <a:t>（每</a:t>
            </a:r>
            <a:r>
              <a:rPr kumimoji="1" lang="en-US" altLang="zh-CN" sz="1200" kern="1200" dirty="0">
                <a:solidFill>
                  <a:schemeClr val="tx1"/>
                </a:solidFill>
                <a:effectLst/>
                <a:latin typeface="Times New Roman" pitchFamily="18" charset="0"/>
                <a:ea typeface="宋体" charset="-122"/>
                <a:cs typeface="+mn-cs"/>
              </a:rPr>
              <a:t>3</a:t>
            </a:r>
            <a:r>
              <a:rPr kumimoji="1" lang="zh-CN" altLang="zh-CN" sz="1200" kern="1200" dirty="0">
                <a:solidFill>
                  <a:schemeClr val="tx1"/>
                </a:solidFill>
                <a:effectLst/>
                <a:latin typeface="Times New Roman" pitchFamily="18" charset="0"/>
                <a:ea typeface="宋体" charset="-122"/>
                <a:cs typeface="+mn-cs"/>
              </a:rPr>
              <a:t>个字节的二进制数据映射成</a:t>
            </a:r>
            <a:r>
              <a:rPr kumimoji="1" lang="en-US" altLang="zh-CN" sz="1200" kern="1200" dirty="0">
                <a:solidFill>
                  <a:schemeClr val="tx1"/>
                </a:solidFill>
                <a:effectLst/>
                <a:latin typeface="Times New Roman" pitchFamily="18" charset="0"/>
                <a:ea typeface="宋体" charset="-122"/>
                <a:cs typeface="+mn-cs"/>
              </a:rPr>
              <a:t>4</a:t>
            </a:r>
            <a:r>
              <a:rPr kumimoji="1" lang="zh-CN" altLang="zh-CN" sz="1200" kern="1200" dirty="0">
                <a:solidFill>
                  <a:schemeClr val="tx1"/>
                </a:solidFill>
                <a:effectLst/>
                <a:latin typeface="Times New Roman" pitchFamily="18" charset="0"/>
                <a:ea typeface="宋体" charset="-122"/>
                <a:cs typeface="+mn-cs"/>
              </a:rPr>
              <a:t>个</a:t>
            </a:r>
            <a:r>
              <a:rPr kumimoji="1" lang="en-US" altLang="zh-CN" sz="1200" kern="1200" dirty="0">
                <a:solidFill>
                  <a:schemeClr val="tx1"/>
                </a:solidFill>
                <a:effectLst/>
                <a:latin typeface="Times New Roman" pitchFamily="18" charset="0"/>
                <a:ea typeface="宋体" charset="-122"/>
                <a:cs typeface="+mn-cs"/>
              </a:rPr>
              <a:t>ASCIII</a:t>
            </a:r>
            <a:r>
              <a:rPr kumimoji="1" lang="zh-CN" altLang="zh-CN" sz="1200" kern="1200" dirty="0">
                <a:solidFill>
                  <a:schemeClr val="tx1"/>
                </a:solidFill>
                <a:effectLst/>
                <a:latin typeface="Times New Roman" pitchFamily="18" charset="0"/>
                <a:ea typeface="宋体" charset="-122"/>
                <a:cs typeface="+mn-cs"/>
              </a:rPr>
              <a:t>字符）。由于加密前对消息进行了压缩，实际的性能下降幅度要小很多</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28</a:t>
            </a:fld>
            <a:endParaRPr lang="en-US" altLang="zh-CN"/>
          </a:p>
        </p:txBody>
      </p:sp>
    </p:spTree>
    <p:extLst>
      <p:ext uri="{BB962C8B-B14F-4D97-AF65-F5344CB8AC3E}">
        <p14:creationId xmlns:p14="http://schemas.microsoft.com/office/powerpoint/2010/main" val="2639238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kern="1200" dirty="0">
                <a:solidFill>
                  <a:schemeClr val="tx1"/>
                </a:solidFill>
                <a:effectLst/>
                <a:latin typeface="Times New Roman" pitchFamily="18" charset="0"/>
                <a:ea typeface="宋体" charset="-122"/>
                <a:cs typeface="+mn-cs"/>
              </a:rPr>
              <a:t>PGP</a:t>
            </a:r>
            <a:r>
              <a:rPr kumimoji="1" lang="zh-CN" altLang="zh-CN" sz="1200" kern="1200" dirty="0">
                <a:solidFill>
                  <a:schemeClr val="tx1"/>
                </a:solidFill>
                <a:effectLst/>
                <a:latin typeface="Times New Roman" pitchFamily="18" charset="0"/>
                <a:ea typeface="宋体" charset="-122"/>
                <a:cs typeface="+mn-cs"/>
              </a:rPr>
              <a:t>还需考虑电子邮件系统文件设施对最大报文长度的限制（一般为</a:t>
            </a:r>
            <a:r>
              <a:rPr kumimoji="1" lang="en-US" altLang="zh-CN" sz="1200" kern="1200" dirty="0">
                <a:solidFill>
                  <a:schemeClr val="tx1"/>
                </a:solidFill>
                <a:effectLst/>
                <a:latin typeface="Times New Roman" pitchFamily="18" charset="0"/>
                <a:ea typeface="宋体" charset="-122"/>
                <a:cs typeface="+mn-cs"/>
              </a:rPr>
              <a:t>50000</a:t>
            </a:r>
            <a:r>
              <a:rPr kumimoji="1" lang="zh-CN" altLang="zh-CN" sz="1200" kern="1200" dirty="0">
                <a:solidFill>
                  <a:schemeClr val="tx1"/>
                </a:solidFill>
                <a:effectLst/>
                <a:latin typeface="Times New Roman" pitchFamily="18" charset="0"/>
                <a:ea typeface="宋体" charset="-122"/>
                <a:cs typeface="+mn-cs"/>
              </a:rPr>
              <a:t>个字节），因此，</a:t>
            </a:r>
            <a:r>
              <a:rPr kumimoji="1" lang="en-US" altLang="zh-CN" sz="1200" kern="1200" dirty="0">
                <a:solidFill>
                  <a:schemeClr val="tx1"/>
                </a:solidFill>
                <a:effectLst/>
                <a:latin typeface="Times New Roman" pitchFamily="18" charset="0"/>
                <a:ea typeface="宋体" charset="-122"/>
                <a:cs typeface="+mn-cs"/>
              </a:rPr>
              <a:t>PGP</a:t>
            </a:r>
            <a:r>
              <a:rPr kumimoji="1" lang="zh-CN" altLang="zh-CN" sz="1200" kern="1200" dirty="0">
                <a:solidFill>
                  <a:schemeClr val="tx1"/>
                </a:solidFill>
                <a:effectLst/>
                <a:latin typeface="Times New Roman" pitchFamily="18" charset="0"/>
                <a:ea typeface="宋体" charset="-122"/>
                <a:cs typeface="+mn-cs"/>
              </a:rPr>
              <a:t>还需提供报文的分段和重组功能。分段是在所有其他的处理（包括</a:t>
            </a:r>
            <a:r>
              <a:rPr kumimoji="1" lang="en-US" altLang="zh-CN" sz="1200" kern="1200" dirty="0">
                <a:solidFill>
                  <a:schemeClr val="tx1"/>
                </a:solidFill>
                <a:effectLst/>
                <a:latin typeface="Times New Roman" pitchFamily="18" charset="0"/>
                <a:ea typeface="宋体" charset="-122"/>
                <a:cs typeface="+mn-cs"/>
              </a:rPr>
              <a:t>Base64</a:t>
            </a:r>
            <a:r>
              <a:rPr kumimoji="1" lang="zh-CN" altLang="zh-CN" sz="1200" kern="1200" dirty="0">
                <a:solidFill>
                  <a:schemeClr val="tx1"/>
                </a:solidFill>
                <a:effectLst/>
                <a:latin typeface="Times New Roman" pitchFamily="18" charset="0"/>
                <a:ea typeface="宋体" charset="-122"/>
                <a:cs typeface="+mn-cs"/>
              </a:rPr>
              <a:t>编码转换）完成后才进行的，因此，会话密钥部分和签名部分只在第一个报文段的开始位置出现一次。在接收端，</a:t>
            </a:r>
            <a:r>
              <a:rPr kumimoji="1" lang="en-US" altLang="zh-CN" sz="1200" kern="1200" dirty="0">
                <a:solidFill>
                  <a:schemeClr val="tx1"/>
                </a:solidFill>
                <a:effectLst/>
                <a:latin typeface="Times New Roman" pitchFamily="18" charset="0"/>
                <a:ea typeface="宋体" charset="-122"/>
                <a:cs typeface="+mn-cs"/>
              </a:rPr>
              <a:t>PGP</a:t>
            </a:r>
            <a:r>
              <a:rPr kumimoji="1" lang="zh-CN" altLang="zh-CN" sz="1200" kern="1200" dirty="0">
                <a:solidFill>
                  <a:schemeClr val="tx1"/>
                </a:solidFill>
                <a:effectLst/>
                <a:latin typeface="Times New Roman" pitchFamily="18" charset="0"/>
                <a:ea typeface="宋体" charset="-122"/>
                <a:cs typeface="+mn-cs"/>
              </a:rPr>
              <a:t>必须剥掉所有的电子邮件首部，才能重新装配成原来的完整分组。</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29</a:t>
            </a:fld>
            <a:endParaRPr lang="en-US" altLang="zh-CN"/>
          </a:p>
        </p:txBody>
      </p:sp>
    </p:spTree>
    <p:extLst>
      <p:ext uri="{BB962C8B-B14F-4D97-AF65-F5344CB8AC3E}">
        <p14:creationId xmlns:p14="http://schemas.microsoft.com/office/powerpoint/2010/main" val="1679474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宋体" charset="-122"/>
                <a:cs typeface="+mn-cs"/>
              </a:rPr>
              <a:t>随机数产生器的输入包括：</a:t>
            </a:r>
            <a:r>
              <a:rPr kumimoji="1" lang="en-US" altLang="zh-CN" sz="1200" kern="1200" dirty="0">
                <a:solidFill>
                  <a:schemeClr val="tx1"/>
                </a:solidFill>
                <a:effectLst/>
                <a:latin typeface="Times New Roman" pitchFamily="18" charset="0"/>
                <a:ea typeface="宋体" charset="-122"/>
                <a:cs typeface="+mn-cs"/>
              </a:rPr>
              <a:t>1</a:t>
            </a:r>
            <a:r>
              <a:rPr kumimoji="1" lang="zh-CN" altLang="zh-CN" sz="1200" kern="1200" dirty="0">
                <a:solidFill>
                  <a:schemeClr val="tx1"/>
                </a:solidFill>
                <a:effectLst/>
                <a:latin typeface="Times New Roman" pitchFamily="18" charset="0"/>
                <a:ea typeface="宋体" charset="-122"/>
                <a:cs typeface="+mn-cs"/>
              </a:rPr>
              <a:t>个</a:t>
            </a:r>
            <a:r>
              <a:rPr kumimoji="1" lang="en-US" altLang="zh-CN" sz="1200" kern="1200" dirty="0">
                <a:solidFill>
                  <a:schemeClr val="tx1"/>
                </a:solidFill>
                <a:effectLst/>
                <a:latin typeface="Times New Roman" pitchFamily="18" charset="0"/>
                <a:ea typeface="宋体" charset="-122"/>
                <a:cs typeface="+mn-cs"/>
              </a:rPr>
              <a:t>128</a:t>
            </a:r>
            <a:r>
              <a:rPr kumimoji="1" lang="zh-CN" altLang="zh-CN" sz="1200" kern="1200" dirty="0">
                <a:solidFill>
                  <a:schemeClr val="tx1"/>
                </a:solidFill>
                <a:effectLst/>
                <a:latin typeface="Times New Roman" pitchFamily="18" charset="0"/>
                <a:ea typeface="宋体" charset="-122"/>
                <a:cs typeface="+mn-cs"/>
              </a:rPr>
              <a:t>位密钥，</a:t>
            </a:r>
            <a:r>
              <a:rPr kumimoji="1" lang="en-US" altLang="zh-CN" sz="1200" kern="1200" dirty="0">
                <a:solidFill>
                  <a:schemeClr val="tx1"/>
                </a:solidFill>
                <a:effectLst/>
                <a:latin typeface="Times New Roman" pitchFamily="18" charset="0"/>
                <a:ea typeface="宋体" charset="-122"/>
                <a:cs typeface="+mn-cs"/>
              </a:rPr>
              <a:t>2</a:t>
            </a:r>
            <a:r>
              <a:rPr kumimoji="1" lang="zh-CN" altLang="zh-CN" sz="1200" kern="1200" dirty="0">
                <a:solidFill>
                  <a:schemeClr val="tx1"/>
                </a:solidFill>
                <a:effectLst/>
                <a:latin typeface="Times New Roman" pitchFamily="18" charset="0"/>
                <a:ea typeface="宋体" charset="-122"/>
                <a:cs typeface="+mn-cs"/>
              </a:rPr>
              <a:t>个</a:t>
            </a:r>
            <a:r>
              <a:rPr kumimoji="1" lang="en-US" altLang="zh-CN" sz="1200" kern="1200" dirty="0">
                <a:solidFill>
                  <a:schemeClr val="tx1"/>
                </a:solidFill>
                <a:effectLst/>
                <a:latin typeface="Times New Roman" pitchFamily="18" charset="0"/>
                <a:ea typeface="宋体" charset="-122"/>
                <a:cs typeface="+mn-cs"/>
              </a:rPr>
              <a:t>64</a:t>
            </a:r>
            <a:r>
              <a:rPr kumimoji="1" lang="zh-CN" altLang="zh-CN" sz="1200" kern="1200" dirty="0">
                <a:solidFill>
                  <a:schemeClr val="tx1"/>
                </a:solidFill>
                <a:effectLst/>
                <a:latin typeface="Times New Roman" pitchFamily="18" charset="0"/>
                <a:ea typeface="宋体" charset="-122"/>
                <a:cs typeface="+mn-cs"/>
              </a:rPr>
              <a:t>位待加密的明文块（随机数种子）。其中，随机数种子由键盘输入产生（用户应尽量随机无规律地击键）。用户随机键入</a:t>
            </a:r>
            <a:r>
              <a:rPr kumimoji="1" lang="en-US" altLang="zh-CN" sz="1200" kern="1200" dirty="0">
                <a:solidFill>
                  <a:schemeClr val="tx1"/>
                </a:solidFill>
                <a:effectLst/>
                <a:latin typeface="Times New Roman" pitchFamily="18" charset="0"/>
                <a:ea typeface="宋体" charset="-122"/>
                <a:cs typeface="+mn-cs"/>
              </a:rPr>
              <a:t>12</a:t>
            </a:r>
            <a:r>
              <a:rPr kumimoji="1" lang="zh-CN" altLang="zh-CN" sz="1200" kern="1200" dirty="0">
                <a:solidFill>
                  <a:schemeClr val="tx1"/>
                </a:solidFill>
                <a:effectLst/>
                <a:latin typeface="Times New Roman" pitchFamily="18" charset="0"/>
                <a:ea typeface="宋体" charset="-122"/>
                <a:cs typeface="+mn-cs"/>
              </a:rPr>
              <a:t>个字符，将键入的每一个字符表示成</a:t>
            </a:r>
            <a:r>
              <a:rPr kumimoji="1" lang="en-US" altLang="zh-CN" sz="1200" kern="1200" dirty="0">
                <a:solidFill>
                  <a:schemeClr val="tx1"/>
                </a:solidFill>
                <a:effectLst/>
                <a:latin typeface="Times New Roman" pitchFamily="18" charset="0"/>
                <a:ea typeface="宋体" charset="-122"/>
                <a:cs typeface="+mn-cs"/>
              </a:rPr>
              <a:t>8</a:t>
            </a:r>
            <a:r>
              <a:rPr kumimoji="1" lang="zh-CN" altLang="zh-CN" sz="1200" kern="1200" dirty="0">
                <a:solidFill>
                  <a:schemeClr val="tx1"/>
                </a:solidFill>
                <a:effectLst/>
                <a:latin typeface="Times New Roman" pitchFamily="18" charset="0"/>
                <a:ea typeface="宋体" charset="-122"/>
                <a:cs typeface="+mn-cs"/>
              </a:rPr>
              <a:t>比特的数值，</a:t>
            </a:r>
            <a:r>
              <a:rPr kumimoji="1" lang="en-US" altLang="zh-CN" sz="1200" kern="1200" dirty="0">
                <a:solidFill>
                  <a:schemeClr val="tx1"/>
                </a:solidFill>
                <a:effectLst/>
                <a:latin typeface="Times New Roman" pitchFamily="18" charset="0"/>
                <a:ea typeface="宋体" charset="-122"/>
                <a:cs typeface="+mn-cs"/>
              </a:rPr>
              <a:t>12</a:t>
            </a:r>
            <a:r>
              <a:rPr kumimoji="1" lang="zh-CN" altLang="zh-CN" sz="1200" kern="1200" dirty="0">
                <a:solidFill>
                  <a:schemeClr val="tx1"/>
                </a:solidFill>
                <a:effectLst/>
                <a:latin typeface="Times New Roman" pitchFamily="18" charset="0"/>
                <a:ea typeface="宋体" charset="-122"/>
                <a:cs typeface="+mn-cs"/>
              </a:rPr>
              <a:t>个字符共</a:t>
            </a:r>
            <a:r>
              <a:rPr kumimoji="1" lang="en-US" altLang="zh-CN" sz="1200" kern="1200" dirty="0">
                <a:solidFill>
                  <a:schemeClr val="tx1"/>
                </a:solidFill>
                <a:effectLst/>
                <a:latin typeface="Times New Roman" pitchFamily="18" charset="0"/>
                <a:ea typeface="宋体" charset="-122"/>
                <a:cs typeface="+mn-cs"/>
              </a:rPr>
              <a:t>96</a:t>
            </a:r>
            <a:r>
              <a:rPr kumimoji="1" lang="zh-CN" altLang="zh-CN" sz="1200" kern="1200" dirty="0">
                <a:solidFill>
                  <a:schemeClr val="tx1"/>
                </a:solidFill>
                <a:effectLst/>
                <a:latin typeface="Times New Roman" pitchFamily="18" charset="0"/>
                <a:ea typeface="宋体" charset="-122"/>
                <a:cs typeface="+mn-cs"/>
              </a:rPr>
              <a:t>个比特，再加上表示键入日期</a:t>
            </a:r>
            <a:r>
              <a:rPr kumimoji="1" lang="en-US" altLang="zh-CN" sz="1200" kern="1200" dirty="0">
                <a:solidFill>
                  <a:schemeClr val="tx1"/>
                </a:solidFill>
                <a:effectLst/>
                <a:latin typeface="Times New Roman" pitchFamily="18" charset="0"/>
                <a:ea typeface="宋体" charset="-122"/>
                <a:cs typeface="+mn-cs"/>
              </a:rPr>
              <a:t>/</a:t>
            </a:r>
            <a:r>
              <a:rPr kumimoji="1" lang="zh-CN" altLang="zh-CN" sz="1200" kern="1200" dirty="0">
                <a:solidFill>
                  <a:schemeClr val="tx1"/>
                </a:solidFill>
                <a:effectLst/>
                <a:latin typeface="Times New Roman" pitchFamily="18" charset="0"/>
                <a:ea typeface="宋体" charset="-122"/>
                <a:cs typeface="+mn-cs"/>
              </a:rPr>
              <a:t>时间的</a:t>
            </a:r>
            <a:r>
              <a:rPr kumimoji="1" lang="en-US" altLang="zh-CN" sz="1200" kern="1200" dirty="0">
                <a:solidFill>
                  <a:schemeClr val="tx1"/>
                </a:solidFill>
                <a:effectLst/>
                <a:latin typeface="Times New Roman" pitchFamily="18" charset="0"/>
                <a:ea typeface="宋体" charset="-122"/>
                <a:cs typeface="+mn-cs"/>
              </a:rPr>
              <a:t>32</a:t>
            </a:r>
            <a:r>
              <a:rPr kumimoji="1" lang="zh-CN" altLang="zh-CN" sz="1200" kern="1200" dirty="0">
                <a:solidFill>
                  <a:schemeClr val="tx1"/>
                </a:solidFill>
                <a:effectLst/>
                <a:latin typeface="Times New Roman" pitchFamily="18" charset="0"/>
                <a:ea typeface="宋体" charset="-122"/>
                <a:cs typeface="+mn-cs"/>
              </a:rPr>
              <a:t>个比特，形成一个</a:t>
            </a:r>
            <a:r>
              <a:rPr kumimoji="1" lang="en-US" altLang="zh-CN" sz="1200" kern="1200" dirty="0">
                <a:solidFill>
                  <a:schemeClr val="tx1"/>
                </a:solidFill>
                <a:effectLst/>
                <a:latin typeface="Times New Roman" pitchFamily="18" charset="0"/>
                <a:ea typeface="宋体" charset="-122"/>
                <a:cs typeface="+mn-cs"/>
              </a:rPr>
              <a:t>128</a:t>
            </a:r>
            <a:r>
              <a:rPr kumimoji="1" lang="zh-CN" altLang="zh-CN" sz="1200" kern="1200" dirty="0">
                <a:solidFill>
                  <a:schemeClr val="tx1"/>
                </a:solidFill>
                <a:effectLst/>
                <a:latin typeface="Times New Roman" pitchFamily="18" charset="0"/>
                <a:ea typeface="宋体" charset="-122"/>
                <a:cs typeface="+mn-cs"/>
              </a:rPr>
              <a:t>比特的随机数据流。然后，将此数据流分成两个</a:t>
            </a:r>
            <a:r>
              <a:rPr kumimoji="1" lang="en-US" altLang="zh-CN" sz="1200" kern="1200" dirty="0">
                <a:solidFill>
                  <a:schemeClr val="tx1"/>
                </a:solidFill>
                <a:effectLst/>
                <a:latin typeface="Times New Roman" pitchFamily="18" charset="0"/>
                <a:ea typeface="宋体" charset="-122"/>
                <a:cs typeface="+mn-cs"/>
              </a:rPr>
              <a:t>64</a:t>
            </a:r>
            <a:r>
              <a:rPr kumimoji="1" lang="zh-CN" altLang="zh-CN" sz="1200" kern="1200" dirty="0">
                <a:solidFill>
                  <a:schemeClr val="tx1"/>
                </a:solidFill>
                <a:effectLst/>
                <a:latin typeface="Times New Roman" pitchFamily="18" charset="0"/>
                <a:ea typeface="宋体" charset="-122"/>
                <a:cs typeface="+mn-cs"/>
              </a:rPr>
              <a:t>比特的明文分组，输入到随机数产生器。</a:t>
            </a:r>
            <a:r>
              <a:rPr kumimoji="1" lang="en-US" altLang="zh-CN" sz="1200" kern="1200" dirty="0">
                <a:solidFill>
                  <a:schemeClr val="tx1"/>
                </a:solidFill>
                <a:effectLst/>
                <a:latin typeface="Times New Roman" pitchFamily="18" charset="0"/>
                <a:ea typeface="宋体" charset="-122"/>
                <a:cs typeface="+mn-cs"/>
              </a:rPr>
              <a:t>128</a:t>
            </a:r>
            <a:r>
              <a:rPr kumimoji="1" lang="zh-CN" altLang="zh-CN" sz="1200" kern="1200" dirty="0">
                <a:solidFill>
                  <a:schemeClr val="tx1"/>
                </a:solidFill>
                <a:effectLst/>
                <a:latin typeface="Times New Roman" pitchFamily="18" charset="0"/>
                <a:ea typeface="宋体" charset="-122"/>
                <a:cs typeface="+mn-cs"/>
              </a:rPr>
              <a:t>位密钥为上一次算法输出的会话密钥。随机数产生器根据输入的种子和密钥产生</a:t>
            </a:r>
            <a:r>
              <a:rPr kumimoji="1" lang="en-US" altLang="zh-CN" sz="1200" kern="1200" dirty="0">
                <a:solidFill>
                  <a:schemeClr val="tx1"/>
                </a:solidFill>
                <a:effectLst/>
                <a:latin typeface="Times New Roman" pitchFamily="18" charset="0"/>
                <a:ea typeface="宋体" charset="-122"/>
                <a:cs typeface="+mn-cs"/>
              </a:rPr>
              <a:t>2</a:t>
            </a:r>
            <a:r>
              <a:rPr kumimoji="1" lang="zh-CN" altLang="zh-CN" sz="1200" kern="1200" dirty="0">
                <a:solidFill>
                  <a:schemeClr val="tx1"/>
                </a:solidFill>
                <a:effectLst/>
                <a:latin typeface="Times New Roman" pitchFamily="18" charset="0"/>
                <a:ea typeface="宋体" charset="-122"/>
                <a:cs typeface="+mn-cs"/>
              </a:rPr>
              <a:t>个</a:t>
            </a:r>
            <a:r>
              <a:rPr kumimoji="1" lang="en-US" altLang="zh-CN" sz="1200" kern="1200" dirty="0">
                <a:solidFill>
                  <a:schemeClr val="tx1"/>
                </a:solidFill>
                <a:effectLst/>
                <a:latin typeface="Times New Roman" pitchFamily="18" charset="0"/>
                <a:ea typeface="宋体" charset="-122"/>
                <a:cs typeface="+mn-cs"/>
              </a:rPr>
              <a:t>64</a:t>
            </a:r>
            <a:r>
              <a:rPr kumimoji="1" lang="zh-CN" altLang="zh-CN" sz="1200" kern="1200" dirty="0">
                <a:solidFill>
                  <a:schemeClr val="tx1"/>
                </a:solidFill>
                <a:effectLst/>
                <a:latin typeface="Times New Roman" pitchFamily="18" charset="0"/>
                <a:ea typeface="宋体" charset="-122"/>
                <a:cs typeface="+mn-cs"/>
              </a:rPr>
              <a:t>位密文块（</a:t>
            </a:r>
            <a:r>
              <a:rPr kumimoji="1" lang="en-US" altLang="zh-CN" sz="1200" kern="1200" dirty="0">
                <a:solidFill>
                  <a:schemeClr val="tx1"/>
                </a:solidFill>
                <a:effectLst/>
                <a:latin typeface="Times New Roman" pitchFamily="18" charset="0"/>
                <a:ea typeface="宋体" charset="-122"/>
                <a:cs typeface="+mn-cs"/>
              </a:rPr>
              <a:t>ANSI X 9.17</a:t>
            </a:r>
            <a:r>
              <a:rPr kumimoji="1" lang="zh-CN" altLang="zh-CN" sz="1200" kern="1200" dirty="0">
                <a:solidFill>
                  <a:schemeClr val="tx1"/>
                </a:solidFill>
                <a:effectLst/>
                <a:latin typeface="Times New Roman" pitchFamily="18" charset="0"/>
                <a:ea typeface="宋体" charset="-122"/>
                <a:cs typeface="+mn-cs"/>
              </a:rPr>
              <a:t>最开始规定的加密算法是</a:t>
            </a:r>
            <a:r>
              <a:rPr kumimoji="1" lang="en-US" altLang="zh-CN" sz="1200" kern="1200" dirty="0">
                <a:solidFill>
                  <a:schemeClr val="tx1"/>
                </a:solidFill>
                <a:effectLst/>
                <a:latin typeface="Times New Roman" pitchFamily="18" charset="0"/>
                <a:ea typeface="宋体" charset="-122"/>
                <a:cs typeface="+mn-cs"/>
              </a:rPr>
              <a:t>DES</a:t>
            </a:r>
            <a:r>
              <a:rPr kumimoji="1" lang="zh-CN" altLang="zh-CN" sz="1200" kern="1200" dirty="0">
                <a:solidFill>
                  <a:schemeClr val="tx1"/>
                </a:solidFill>
                <a:effectLst/>
                <a:latin typeface="Times New Roman" pitchFamily="18" charset="0"/>
                <a:ea typeface="宋体" charset="-122"/>
                <a:cs typeface="+mn-cs"/>
              </a:rPr>
              <a:t>，后来陆续在标准修订版或基于该标准的其它标准中增加了</a:t>
            </a:r>
            <a:r>
              <a:rPr kumimoji="1" lang="en-US" altLang="zh-CN" sz="1200" kern="1200" dirty="0">
                <a:solidFill>
                  <a:schemeClr val="tx1"/>
                </a:solidFill>
                <a:effectLst/>
                <a:latin typeface="Times New Roman" pitchFamily="18" charset="0"/>
                <a:ea typeface="宋体" charset="-122"/>
                <a:cs typeface="+mn-cs"/>
              </a:rPr>
              <a:t>3DES, IDEA, CAST-128, AES</a:t>
            </a:r>
            <a:r>
              <a:rPr kumimoji="1" lang="zh-CN" altLang="zh-CN" sz="1200" kern="1200" dirty="0">
                <a:solidFill>
                  <a:schemeClr val="tx1"/>
                </a:solidFill>
                <a:effectLst/>
                <a:latin typeface="Times New Roman" pitchFamily="18" charset="0"/>
                <a:ea typeface="宋体" charset="-122"/>
                <a:cs typeface="+mn-cs"/>
              </a:rPr>
              <a:t>等对称加密算法），串联起来形成</a:t>
            </a:r>
            <a:r>
              <a:rPr kumimoji="1" lang="en-US" altLang="zh-CN" sz="1200" kern="1200" dirty="0">
                <a:solidFill>
                  <a:schemeClr val="tx1"/>
                </a:solidFill>
                <a:effectLst/>
                <a:latin typeface="Times New Roman" pitchFamily="18" charset="0"/>
                <a:ea typeface="宋体" charset="-122"/>
                <a:cs typeface="+mn-cs"/>
              </a:rPr>
              <a:t>128</a:t>
            </a:r>
            <a:r>
              <a:rPr kumimoji="1" lang="zh-CN" altLang="zh-CN" sz="1200" kern="1200">
                <a:solidFill>
                  <a:schemeClr val="tx1"/>
                </a:solidFill>
                <a:effectLst/>
                <a:latin typeface="Times New Roman" pitchFamily="18" charset="0"/>
                <a:ea typeface="宋体" charset="-122"/>
                <a:cs typeface="+mn-cs"/>
              </a:rPr>
              <a:t>位的会话密钥。</a:t>
            </a:r>
            <a:endParaRPr lang="zh-CN" altLang="en-US"/>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32</a:t>
            </a:fld>
            <a:endParaRPr lang="en-US" altLang="zh-CN"/>
          </a:p>
        </p:txBody>
      </p:sp>
    </p:spTree>
    <p:extLst>
      <p:ext uri="{BB962C8B-B14F-4D97-AF65-F5344CB8AC3E}">
        <p14:creationId xmlns:p14="http://schemas.microsoft.com/office/powerpoint/2010/main" val="4194497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信任网的要点是 “</a:t>
            </a:r>
            <a:r>
              <a:rPr kumimoji="1" lang="zh-CN" altLang="en-US" sz="1200" b="1" i="0" kern="1200" dirty="0">
                <a:solidFill>
                  <a:schemeClr val="tx1"/>
                </a:solidFill>
                <a:effectLst/>
                <a:latin typeface="Times New Roman" pitchFamily="18" charset="0"/>
                <a:ea typeface="宋体" charset="-122"/>
                <a:cs typeface="+mn-cs"/>
              </a:rPr>
              <a:t>不依赖认证机构，而是建立每个人之间的信任关系</a:t>
            </a:r>
            <a:r>
              <a:rPr kumimoji="1" lang="zh-CN" altLang="en-US" sz="1200" b="0" i="0" kern="1200" dirty="0">
                <a:solidFill>
                  <a:schemeClr val="tx1"/>
                </a:solidFill>
                <a:effectLst/>
                <a:latin typeface="Times New Roman" pitchFamily="18" charset="0"/>
                <a:ea typeface="宋体" charset="-122"/>
                <a:cs typeface="+mn-cs"/>
              </a:rPr>
              <a:t>”。换言之，就是能够自己决定要信任哪些公钥。</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36</a:t>
            </a:fld>
            <a:endParaRPr lang="en-US" altLang="zh-CN"/>
          </a:p>
        </p:txBody>
      </p:sp>
    </p:spTree>
    <p:extLst>
      <p:ext uri="{BB962C8B-B14F-4D97-AF65-F5344CB8AC3E}">
        <p14:creationId xmlns:p14="http://schemas.microsoft.com/office/powerpoint/2010/main" val="467918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宋体" charset="-122"/>
                <a:cs typeface="+mn-cs"/>
              </a:rPr>
              <a:t>（</a:t>
            </a:r>
            <a:r>
              <a:rPr kumimoji="1" lang="en-US" altLang="zh-CN" sz="1200" kern="1200" dirty="0">
                <a:solidFill>
                  <a:schemeClr val="tx1"/>
                </a:solidFill>
                <a:effectLst/>
                <a:latin typeface="Times New Roman" pitchFamily="18" charset="0"/>
                <a:ea typeface="宋体" charset="-122"/>
                <a:cs typeface="+mn-cs"/>
              </a:rPr>
              <a:t>1</a:t>
            </a:r>
            <a:r>
              <a:rPr kumimoji="1" lang="zh-CN" altLang="zh-CN" sz="1200" kern="1200" dirty="0">
                <a:solidFill>
                  <a:schemeClr val="tx1"/>
                </a:solidFill>
                <a:effectLst/>
                <a:latin typeface="Times New Roman" pitchFamily="18" charset="0"/>
                <a:ea typeface="宋体" charset="-122"/>
                <a:cs typeface="+mn-cs"/>
              </a:rPr>
              <a:t>）密钥合法性字段，指示</a:t>
            </a:r>
            <a:r>
              <a:rPr kumimoji="1" lang="en-US" altLang="zh-CN" sz="1200" kern="1200" dirty="0">
                <a:solidFill>
                  <a:schemeClr val="tx1"/>
                </a:solidFill>
                <a:effectLst/>
                <a:latin typeface="Times New Roman" pitchFamily="18" charset="0"/>
                <a:ea typeface="宋体" charset="-122"/>
                <a:cs typeface="+mn-cs"/>
              </a:rPr>
              <a:t>PGP</a:t>
            </a:r>
            <a:r>
              <a:rPr kumimoji="1" lang="zh-CN" altLang="zh-CN" sz="1200" kern="1200" dirty="0">
                <a:solidFill>
                  <a:schemeClr val="tx1"/>
                </a:solidFill>
                <a:effectLst/>
                <a:latin typeface="Times New Roman" pitchFamily="18" charset="0"/>
                <a:ea typeface="宋体" charset="-122"/>
                <a:cs typeface="+mn-cs"/>
              </a:rPr>
              <a:t>对这个实体公钥合法性的信任程度，取值为合法和不合法。该字段由</a:t>
            </a:r>
            <a:r>
              <a:rPr kumimoji="1" lang="en-US" altLang="zh-CN" sz="1200" kern="1200" dirty="0">
                <a:solidFill>
                  <a:schemeClr val="tx1"/>
                </a:solidFill>
                <a:effectLst/>
                <a:latin typeface="Times New Roman" pitchFamily="18" charset="0"/>
                <a:ea typeface="宋体" charset="-122"/>
                <a:cs typeface="+mn-cs"/>
              </a:rPr>
              <a:t>PGP</a:t>
            </a:r>
            <a:r>
              <a:rPr kumimoji="1" lang="zh-CN" altLang="zh-CN" sz="1200" kern="1200" dirty="0">
                <a:solidFill>
                  <a:schemeClr val="tx1"/>
                </a:solidFill>
                <a:effectLst/>
                <a:latin typeface="Times New Roman" pitchFamily="18" charset="0"/>
                <a:ea typeface="宋体" charset="-122"/>
                <a:cs typeface="+mn-cs"/>
              </a:rPr>
              <a:t>根据该公钥的签名证书的签名可信性字段计算得到的。</a:t>
            </a:r>
          </a:p>
          <a:p>
            <a:r>
              <a:rPr kumimoji="1" lang="zh-CN" altLang="zh-CN" sz="1200" kern="1200" dirty="0">
                <a:solidFill>
                  <a:schemeClr val="tx1"/>
                </a:solidFill>
                <a:effectLst/>
                <a:latin typeface="Times New Roman" pitchFamily="18" charset="0"/>
                <a:ea typeface="宋体" charset="-122"/>
                <a:cs typeface="+mn-cs"/>
              </a:rPr>
              <a:t>（</a:t>
            </a:r>
            <a:r>
              <a:rPr kumimoji="1" lang="en-US" altLang="zh-CN" sz="1200" kern="1200" dirty="0">
                <a:solidFill>
                  <a:schemeClr val="tx1"/>
                </a:solidFill>
                <a:effectLst/>
                <a:latin typeface="Times New Roman" pitchFamily="18" charset="0"/>
                <a:ea typeface="宋体" charset="-122"/>
                <a:cs typeface="+mn-cs"/>
              </a:rPr>
              <a:t>2</a:t>
            </a:r>
            <a:r>
              <a:rPr kumimoji="1" lang="zh-CN" altLang="zh-CN" sz="1200" kern="1200" dirty="0">
                <a:solidFill>
                  <a:schemeClr val="tx1"/>
                </a:solidFill>
                <a:effectLst/>
                <a:latin typeface="Times New Roman" pitchFamily="18" charset="0"/>
                <a:ea typeface="宋体" charset="-122"/>
                <a:cs typeface="+mn-cs"/>
              </a:rPr>
              <a:t>）签名可信性字段，指示</a:t>
            </a:r>
            <a:r>
              <a:rPr kumimoji="1" lang="en-US" altLang="zh-CN" sz="1200" kern="1200" dirty="0">
                <a:solidFill>
                  <a:schemeClr val="tx1"/>
                </a:solidFill>
                <a:effectLst/>
                <a:latin typeface="Times New Roman" pitchFamily="18" charset="0"/>
                <a:ea typeface="宋体" charset="-122"/>
                <a:cs typeface="+mn-cs"/>
              </a:rPr>
              <a:t>PGP</a:t>
            </a:r>
            <a:r>
              <a:rPr kumimoji="1" lang="zh-CN" altLang="zh-CN" sz="1200" kern="1200" dirty="0">
                <a:solidFill>
                  <a:schemeClr val="tx1"/>
                </a:solidFill>
                <a:effectLst/>
                <a:latin typeface="Times New Roman" pitchFamily="18" charset="0"/>
                <a:ea typeface="宋体" charset="-122"/>
                <a:cs typeface="+mn-cs"/>
              </a:rPr>
              <a:t>对签名者的信任程度。公钥环拥有者可收集对某个公钥证书的多个签名，每个签名都带有签名可信性字段。密钥合法性字段就是从这个实体的一组签名可信性字段中推导出来的。</a:t>
            </a:r>
          </a:p>
          <a:p>
            <a:r>
              <a:rPr kumimoji="1" lang="zh-CN" altLang="zh-CN" sz="1200" kern="1200" dirty="0">
                <a:solidFill>
                  <a:schemeClr val="tx1"/>
                </a:solidFill>
                <a:effectLst/>
                <a:latin typeface="Times New Roman" pitchFamily="18" charset="0"/>
                <a:ea typeface="宋体" charset="-122"/>
                <a:cs typeface="+mn-cs"/>
              </a:rPr>
              <a:t>（</a:t>
            </a:r>
            <a:r>
              <a:rPr kumimoji="1" lang="en-US" altLang="zh-CN" sz="1200" kern="1200" dirty="0">
                <a:solidFill>
                  <a:schemeClr val="tx1"/>
                </a:solidFill>
                <a:effectLst/>
                <a:latin typeface="Times New Roman" pitchFamily="18" charset="0"/>
                <a:ea typeface="宋体" charset="-122"/>
                <a:cs typeface="+mn-cs"/>
              </a:rPr>
              <a:t>3</a:t>
            </a:r>
            <a:r>
              <a:rPr kumimoji="1" lang="zh-CN" altLang="zh-CN" sz="1200" kern="1200" dirty="0">
                <a:solidFill>
                  <a:schemeClr val="tx1"/>
                </a:solidFill>
                <a:effectLst/>
                <a:latin typeface="Times New Roman" pitchFamily="18" charset="0"/>
                <a:ea typeface="宋体" charset="-122"/>
                <a:cs typeface="+mn-cs"/>
              </a:rPr>
              <a:t>）拥有者可信性字段，指示使用该公钥签署其它公钥证书的可信程度，取值分别为：不信任、部分信任、一直信任和绝对信任。该字段值由用户自己指定。</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38</a:t>
            </a:fld>
            <a:endParaRPr lang="en-US" altLang="zh-CN"/>
          </a:p>
        </p:txBody>
      </p:sp>
    </p:spTree>
    <p:extLst>
      <p:ext uri="{BB962C8B-B14F-4D97-AF65-F5344CB8AC3E}">
        <p14:creationId xmlns:p14="http://schemas.microsoft.com/office/powerpoint/2010/main" val="9071862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宋体" charset="-122"/>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39</a:t>
            </a:fld>
            <a:endParaRPr lang="en-US" altLang="zh-CN"/>
          </a:p>
        </p:txBody>
      </p:sp>
    </p:spTree>
    <p:extLst>
      <p:ext uri="{BB962C8B-B14F-4D97-AF65-F5344CB8AC3E}">
        <p14:creationId xmlns:p14="http://schemas.microsoft.com/office/powerpoint/2010/main" val="1634294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宋体" charset="-122"/>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40</a:t>
            </a:fld>
            <a:endParaRPr lang="en-US" altLang="zh-CN"/>
          </a:p>
        </p:txBody>
      </p:sp>
    </p:spTree>
    <p:extLst>
      <p:ext uri="{BB962C8B-B14F-4D97-AF65-F5344CB8AC3E}">
        <p14:creationId xmlns:p14="http://schemas.microsoft.com/office/powerpoint/2010/main" val="2227899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宋体" charset="-122"/>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41</a:t>
            </a:fld>
            <a:endParaRPr lang="en-US" altLang="zh-CN"/>
          </a:p>
        </p:txBody>
      </p:sp>
    </p:spTree>
    <p:extLst>
      <p:ext uri="{BB962C8B-B14F-4D97-AF65-F5344CB8AC3E}">
        <p14:creationId xmlns:p14="http://schemas.microsoft.com/office/powerpoint/2010/main" val="3452760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https://www.jianshu.com/p/91c98a27fd16</a:t>
            </a:r>
          </a:p>
          <a:p>
            <a:r>
              <a:rPr lang="zh-CN" altLang="en-US" b="1" dirty="0"/>
              <a:t>场景 </a:t>
            </a:r>
            <a:r>
              <a:rPr lang="en-US" altLang="zh-CN" b="1" dirty="0"/>
              <a:t>1</a:t>
            </a:r>
            <a:r>
              <a:rPr lang="zh-CN" altLang="en-US" b="1" dirty="0"/>
              <a:t>：通过自己的数字签名进行确认</a:t>
            </a:r>
          </a:p>
          <a:p>
            <a:r>
              <a:rPr lang="en-US" altLang="zh-CN" dirty="0" err="1"/>
              <a:t>Alce</a:t>
            </a:r>
            <a:r>
              <a:rPr lang="en-US" altLang="zh-CN" dirty="0"/>
              <a:t> </a:t>
            </a:r>
            <a:r>
              <a:rPr lang="zh-CN" altLang="en-US" dirty="0"/>
              <a:t>和 </a:t>
            </a:r>
            <a:r>
              <a:rPr lang="en-US" altLang="zh-CN" dirty="0"/>
              <a:t>Bob </a:t>
            </a:r>
            <a:r>
              <a:rPr lang="zh-CN" altLang="en-US" dirty="0"/>
              <a:t>约会，在告别的时候，</a:t>
            </a:r>
            <a:r>
              <a:rPr lang="en-US" altLang="zh-CN" dirty="0"/>
              <a:t>Bob </a:t>
            </a:r>
            <a:r>
              <a:rPr lang="zh-CN" altLang="en-US" dirty="0"/>
              <a:t>给了 </a:t>
            </a:r>
            <a:r>
              <a:rPr lang="en-US" altLang="zh-CN" dirty="0"/>
              <a:t>Alice </a:t>
            </a:r>
            <a:r>
              <a:rPr lang="zh-CN" altLang="en-US" dirty="0"/>
              <a:t>一张存储卡，并说 “这是我的公钥”。</a:t>
            </a:r>
          </a:p>
          <a:p>
            <a:r>
              <a:rPr lang="en-US" altLang="zh-CN" dirty="0"/>
              <a:t>Alice </a:t>
            </a:r>
            <a:r>
              <a:rPr lang="zh-CN" altLang="en-US" dirty="0"/>
              <a:t>回到家里，从存储卡中取出 </a:t>
            </a:r>
            <a:r>
              <a:rPr lang="en-US" altLang="zh-CN" dirty="0"/>
              <a:t>Bob </a:t>
            </a:r>
            <a:r>
              <a:rPr lang="zh-CN" altLang="en-US" dirty="0"/>
              <a:t>的公钥，并存放到自己所使用的 </a:t>
            </a:r>
            <a:r>
              <a:rPr lang="en-US" altLang="zh-CN" dirty="0"/>
              <a:t>PGP </a:t>
            </a:r>
            <a:r>
              <a:rPr lang="zh-CN" altLang="en-US" b="1" dirty="0"/>
              <a:t>公钥串</a:t>
            </a:r>
            <a:r>
              <a:rPr lang="zh-CN" altLang="en-US" dirty="0"/>
              <a:t>中（</a:t>
            </a:r>
            <a:r>
              <a:rPr lang="zh-CN" altLang="en-US" b="1" dirty="0"/>
              <a:t>导入公钥</a:t>
            </a:r>
            <a:r>
              <a:rPr lang="zh-CN" altLang="en-US" dirty="0"/>
              <a:t>）。由于 </a:t>
            </a:r>
            <a:r>
              <a:rPr lang="en-US" altLang="zh-CN" dirty="0"/>
              <a:t>Alice </a:t>
            </a:r>
            <a:r>
              <a:rPr lang="zh-CN" altLang="en-US" dirty="0"/>
              <a:t>确信刚刚导入的公钥确实是属于 </a:t>
            </a:r>
            <a:r>
              <a:rPr lang="en-US" altLang="zh-CN" dirty="0"/>
              <a:t>Bob </a:t>
            </a:r>
            <a:r>
              <a:rPr lang="zh-CN" altLang="en-US" dirty="0"/>
              <a:t>本人的，因此 </a:t>
            </a:r>
            <a:r>
              <a:rPr lang="en-US" altLang="zh-CN" dirty="0"/>
              <a:t>Alice </a:t>
            </a:r>
            <a:r>
              <a:rPr lang="zh-CN" altLang="en-US" dirty="0"/>
              <a:t>对这个公钥加上了自己的数字签名。</a:t>
            </a:r>
          </a:p>
          <a:p>
            <a:r>
              <a:rPr lang="zh-CN" altLang="en-US" dirty="0"/>
              <a:t>对 </a:t>
            </a:r>
            <a:r>
              <a:rPr lang="en-US" altLang="zh-CN" dirty="0"/>
              <a:t>Bob </a:t>
            </a:r>
            <a:r>
              <a:rPr lang="zh-CN" altLang="en-US" dirty="0"/>
              <a:t>的公钥加上数字签名，就相对于 </a:t>
            </a:r>
            <a:r>
              <a:rPr lang="en-US" altLang="zh-CN" dirty="0"/>
              <a:t>Alice </a:t>
            </a:r>
            <a:r>
              <a:rPr lang="zh-CN" altLang="en-US" dirty="0"/>
              <a:t>声明 “这个公钥属于 </a:t>
            </a:r>
            <a:r>
              <a:rPr lang="en-US" altLang="zh-CN" dirty="0"/>
              <a:t>Bob </a:t>
            </a:r>
            <a:r>
              <a:rPr lang="zh-CN" altLang="en-US" dirty="0"/>
              <a:t>本人（即这个公钥是合法的）”。</a:t>
            </a:r>
          </a:p>
          <a:p>
            <a:r>
              <a:rPr lang="zh-CN" altLang="en-US" dirty="0"/>
              <a:t>随后，</a:t>
            </a:r>
            <a:r>
              <a:rPr lang="en-US" altLang="zh-CN" dirty="0"/>
              <a:t>Alice </a:t>
            </a:r>
            <a:r>
              <a:rPr lang="zh-CN" altLang="en-US" dirty="0"/>
              <a:t>收到了来自 </a:t>
            </a:r>
            <a:r>
              <a:rPr lang="en-US" altLang="zh-CN" dirty="0"/>
              <a:t>Bob </a:t>
            </a:r>
            <a:r>
              <a:rPr lang="zh-CN" altLang="en-US" dirty="0"/>
              <a:t>的邮件，由于这封邮件带有 </a:t>
            </a:r>
            <a:r>
              <a:rPr lang="en-US" altLang="zh-CN" dirty="0"/>
              <a:t>Bob </a:t>
            </a:r>
            <a:r>
              <a:rPr lang="zh-CN" altLang="en-US" dirty="0"/>
              <a:t>的数字签名，因此 </a:t>
            </a:r>
            <a:r>
              <a:rPr lang="en-US" altLang="zh-CN" dirty="0"/>
              <a:t>Alice </a:t>
            </a:r>
            <a:r>
              <a:rPr lang="zh-CN" altLang="en-US" dirty="0"/>
              <a:t>想用 </a:t>
            </a:r>
            <a:r>
              <a:rPr lang="en-US" altLang="zh-CN" dirty="0"/>
              <a:t>PGP </a:t>
            </a:r>
            <a:r>
              <a:rPr lang="zh-CN" altLang="en-US" dirty="0"/>
              <a:t>来验证 </a:t>
            </a:r>
            <a:r>
              <a:rPr lang="en-US" altLang="zh-CN" dirty="0"/>
              <a:t>Bob </a:t>
            </a:r>
            <a:r>
              <a:rPr lang="zh-CN" altLang="en-US" dirty="0"/>
              <a:t>的数字签名。</a:t>
            </a:r>
          </a:p>
          <a:p>
            <a:r>
              <a:rPr lang="en-US" altLang="zh-CN" dirty="0"/>
              <a:t>PGP </a:t>
            </a:r>
            <a:r>
              <a:rPr lang="zh-CN" altLang="en-US" dirty="0"/>
              <a:t>将执行下面这些操作：</a:t>
            </a:r>
          </a:p>
          <a:p>
            <a:r>
              <a:rPr lang="zh-CN" altLang="en-US" dirty="0"/>
              <a:t>为了验证 </a:t>
            </a:r>
            <a:r>
              <a:rPr lang="en-US" altLang="zh-CN" dirty="0"/>
              <a:t>Bob </a:t>
            </a:r>
            <a:r>
              <a:rPr lang="zh-CN" altLang="en-US" dirty="0"/>
              <a:t>的数字签名，</a:t>
            </a:r>
            <a:r>
              <a:rPr lang="en-US" altLang="zh-CN" dirty="0"/>
              <a:t>PGP </a:t>
            </a:r>
            <a:r>
              <a:rPr lang="zh-CN" altLang="en-US" dirty="0"/>
              <a:t>需要从 </a:t>
            </a:r>
            <a:r>
              <a:rPr lang="en-US" altLang="zh-CN" dirty="0"/>
              <a:t>Alice </a:t>
            </a:r>
            <a:r>
              <a:rPr lang="zh-CN" altLang="en-US" dirty="0"/>
              <a:t>的公钥串中寻找 </a:t>
            </a:r>
            <a:r>
              <a:rPr lang="en-US" altLang="zh-CN" dirty="0"/>
              <a:t>Bob </a:t>
            </a:r>
            <a:r>
              <a:rPr lang="zh-CN" altLang="en-US" dirty="0"/>
              <a:t>的公钥。</a:t>
            </a:r>
          </a:p>
          <a:p>
            <a:r>
              <a:rPr lang="en-US" altLang="zh-CN" dirty="0"/>
              <a:t>Alice </a:t>
            </a:r>
            <a:r>
              <a:rPr lang="zh-CN" altLang="en-US" dirty="0"/>
              <a:t>的公钥串中包含 </a:t>
            </a:r>
            <a:r>
              <a:rPr lang="en-US" altLang="zh-CN" dirty="0"/>
              <a:t>Bob </a:t>
            </a:r>
            <a:r>
              <a:rPr lang="zh-CN" altLang="en-US" dirty="0"/>
              <a:t>的公钥，因为前几天约会之后 </a:t>
            </a:r>
            <a:r>
              <a:rPr lang="en-US" altLang="zh-CN" dirty="0"/>
              <a:t>Alice </a:t>
            </a:r>
            <a:r>
              <a:rPr lang="zh-CN" altLang="en-US" dirty="0"/>
              <a:t>导入了 </a:t>
            </a:r>
            <a:r>
              <a:rPr lang="en-US" altLang="zh-CN" dirty="0"/>
              <a:t>Bob </a:t>
            </a:r>
            <a:r>
              <a:rPr lang="zh-CN" altLang="en-US" dirty="0"/>
              <a:t>的公钥。</a:t>
            </a:r>
          </a:p>
          <a:p>
            <a:r>
              <a:rPr lang="en-US" altLang="zh-CN" dirty="0"/>
              <a:t>PGP </a:t>
            </a:r>
            <a:r>
              <a:rPr lang="zh-CN" altLang="en-US" dirty="0"/>
              <a:t>发现 </a:t>
            </a:r>
            <a:r>
              <a:rPr lang="en-US" altLang="zh-CN" dirty="0"/>
              <a:t>Bob </a:t>
            </a:r>
            <a:r>
              <a:rPr lang="zh-CN" altLang="en-US" dirty="0"/>
              <a:t>的公钥带有 </a:t>
            </a:r>
            <a:r>
              <a:rPr lang="en-US" altLang="zh-CN" dirty="0"/>
              <a:t>Alice </a:t>
            </a:r>
            <a:r>
              <a:rPr lang="zh-CN" altLang="en-US" dirty="0"/>
              <a:t>的数字签名，这是因为前几天约会之后 </a:t>
            </a:r>
            <a:r>
              <a:rPr lang="en-US" altLang="zh-CN" dirty="0"/>
              <a:t>Alice </a:t>
            </a:r>
            <a:r>
              <a:rPr lang="zh-CN" altLang="en-US" dirty="0"/>
              <a:t>对 </a:t>
            </a:r>
            <a:r>
              <a:rPr lang="en-US" altLang="zh-CN" dirty="0"/>
              <a:t>Bob </a:t>
            </a:r>
            <a:r>
              <a:rPr lang="zh-CN" altLang="en-US" dirty="0"/>
              <a:t>的公钥加上了数字签名。</a:t>
            </a:r>
          </a:p>
          <a:p>
            <a:r>
              <a:rPr lang="zh-CN" altLang="en-US" dirty="0"/>
              <a:t>为了验证 </a:t>
            </a:r>
            <a:r>
              <a:rPr lang="en-US" altLang="zh-CN" dirty="0"/>
              <a:t>Alice </a:t>
            </a:r>
            <a:r>
              <a:rPr lang="zh-CN" altLang="en-US" dirty="0"/>
              <a:t>的数字签名，</a:t>
            </a:r>
            <a:r>
              <a:rPr lang="en-US" altLang="zh-CN" dirty="0"/>
              <a:t>PGP </a:t>
            </a:r>
            <a:r>
              <a:rPr lang="zh-CN" altLang="en-US" dirty="0"/>
              <a:t>需要从 </a:t>
            </a:r>
            <a:r>
              <a:rPr lang="en-US" altLang="zh-CN" dirty="0"/>
              <a:t>Alice </a:t>
            </a:r>
            <a:r>
              <a:rPr lang="zh-CN" altLang="en-US" dirty="0"/>
              <a:t>的公钥串中寻找 </a:t>
            </a:r>
            <a:r>
              <a:rPr lang="en-US" altLang="zh-CN" dirty="0"/>
              <a:t>Alice </a:t>
            </a:r>
            <a:r>
              <a:rPr lang="zh-CN" altLang="en-US" dirty="0"/>
              <a:t>自己公钥。</a:t>
            </a:r>
          </a:p>
          <a:p>
            <a:r>
              <a:rPr lang="zh-CN" altLang="en-US" dirty="0"/>
              <a:t>当然，</a:t>
            </a:r>
            <a:r>
              <a:rPr lang="en-US" altLang="zh-CN" dirty="0"/>
              <a:t>Alice </a:t>
            </a:r>
            <a:r>
              <a:rPr lang="zh-CN" altLang="en-US" dirty="0"/>
              <a:t>的公钥串中也包含 </a:t>
            </a:r>
            <a:r>
              <a:rPr lang="en-US" altLang="zh-CN" dirty="0"/>
              <a:t>Alice </a:t>
            </a:r>
            <a:r>
              <a:rPr lang="zh-CN" altLang="en-US" dirty="0"/>
              <a:t>自己的公钥。</a:t>
            </a:r>
          </a:p>
          <a:p>
            <a:r>
              <a:rPr lang="en-US" altLang="zh-CN" dirty="0"/>
              <a:t>PGP </a:t>
            </a:r>
            <a:r>
              <a:rPr lang="zh-CN" altLang="en-US" dirty="0"/>
              <a:t>使用 </a:t>
            </a:r>
            <a:r>
              <a:rPr lang="en-US" altLang="zh-CN" dirty="0"/>
              <a:t>Alice </a:t>
            </a:r>
            <a:r>
              <a:rPr lang="zh-CN" altLang="en-US" dirty="0"/>
              <a:t>的对 </a:t>
            </a:r>
            <a:r>
              <a:rPr lang="en-US" altLang="zh-CN" dirty="0"/>
              <a:t>Bob </a:t>
            </a:r>
            <a:r>
              <a:rPr lang="zh-CN" altLang="en-US" dirty="0"/>
              <a:t>公钥上 </a:t>
            </a:r>
            <a:r>
              <a:rPr lang="en-US" altLang="zh-CN" dirty="0"/>
              <a:t>Alice </a:t>
            </a:r>
            <a:r>
              <a:rPr lang="zh-CN" altLang="en-US" dirty="0"/>
              <a:t>的数字签名进行验证。如果验证成功，则可以确认这的确是 </a:t>
            </a:r>
            <a:r>
              <a:rPr lang="en-US" altLang="zh-CN" dirty="0"/>
              <a:t>Bob </a:t>
            </a:r>
            <a:r>
              <a:rPr lang="zh-CN" altLang="en-US" dirty="0"/>
              <a:t>的公钥。</a:t>
            </a:r>
          </a:p>
          <a:p>
            <a:r>
              <a:rPr lang="en-US" altLang="zh-CN" dirty="0"/>
              <a:t>PGP </a:t>
            </a:r>
            <a:r>
              <a:rPr lang="zh-CN" altLang="en-US" dirty="0"/>
              <a:t>使用合法的 </a:t>
            </a:r>
            <a:r>
              <a:rPr lang="en-US" altLang="zh-CN" dirty="0"/>
              <a:t>Bob </a:t>
            </a:r>
            <a:r>
              <a:rPr lang="zh-CN" altLang="en-US" dirty="0"/>
              <a:t>的公钥对邮件上附带的 </a:t>
            </a:r>
            <a:r>
              <a:rPr lang="en-US" altLang="zh-CN" dirty="0"/>
              <a:t>Bob </a:t>
            </a:r>
            <a:r>
              <a:rPr lang="zh-CN" altLang="en-US" dirty="0"/>
              <a:t>的之前签名进行验证。</a:t>
            </a:r>
          </a:p>
          <a:p>
            <a:r>
              <a:rPr lang="zh-CN" altLang="en-US" dirty="0"/>
              <a:t>通过上述步骤，就完成了对 </a:t>
            </a:r>
            <a:r>
              <a:rPr lang="en-US" altLang="zh-CN" dirty="0"/>
              <a:t>Bob </a:t>
            </a:r>
            <a:r>
              <a:rPr lang="zh-CN" altLang="en-US" dirty="0"/>
              <a:t>的数字签名的验证，</a:t>
            </a:r>
            <a:r>
              <a:rPr lang="en-US" altLang="zh-CN" dirty="0"/>
              <a:t>Alice </a:t>
            </a:r>
            <a:r>
              <a:rPr lang="zh-CN" altLang="en-US" dirty="0"/>
              <a:t>确认这封信就是前几天和她约会的 </a:t>
            </a:r>
            <a:r>
              <a:rPr lang="en-US" altLang="zh-CN" dirty="0"/>
              <a:t>Bob </a:t>
            </a:r>
            <a:r>
              <a:rPr lang="zh-CN" altLang="en-US" dirty="0"/>
              <a:t>所发送文档，她终于可以放心了。</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42</a:t>
            </a:fld>
            <a:endParaRPr lang="en-US" altLang="zh-CN"/>
          </a:p>
        </p:txBody>
      </p:sp>
    </p:spTree>
    <p:extLst>
      <p:ext uri="{BB962C8B-B14F-4D97-AF65-F5344CB8AC3E}">
        <p14:creationId xmlns:p14="http://schemas.microsoft.com/office/powerpoint/2010/main" val="966431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kern="1200" dirty="0">
                <a:solidFill>
                  <a:schemeClr val="tx1"/>
                </a:solidFill>
                <a:effectLst/>
                <a:latin typeface="Times New Roman" pitchFamily="18" charset="0"/>
                <a:ea typeface="宋体" charset="-122"/>
                <a:cs typeface="+mn-cs"/>
              </a:rPr>
              <a:t>参考论文</a:t>
            </a:r>
            <a:r>
              <a:rPr kumimoji="1" lang="en-US" altLang="zh-CN" sz="1200" kern="1200" dirty="0">
                <a:solidFill>
                  <a:schemeClr val="tx1"/>
                </a:solidFill>
                <a:effectLst/>
                <a:latin typeface="Times New Roman" pitchFamily="18" charset="0"/>
                <a:ea typeface="宋体" charset="-122"/>
                <a:cs typeface="+mn-cs"/>
              </a:rPr>
              <a:t>: </a:t>
            </a:r>
            <a:r>
              <a:rPr kumimoji="1" lang="zh-CN" altLang="en-US" sz="1200" b="0" i="0" u="none" strike="noStrike" kern="1200" baseline="0" dirty="0">
                <a:solidFill>
                  <a:schemeClr val="tx1"/>
                </a:solidFill>
                <a:latin typeface="Times New Roman" pitchFamily="18" charset="0"/>
                <a:ea typeface="宋体" charset="-122"/>
                <a:cs typeface="+mn-cs"/>
              </a:rPr>
              <a:t>尚菁菁</a:t>
            </a:r>
            <a:r>
              <a:rPr kumimoji="1" lang="en-US" altLang="zh-CN" sz="1200" b="0" i="0" u="none" strike="noStrike" kern="1200" baseline="0" dirty="0">
                <a:solidFill>
                  <a:schemeClr val="tx1"/>
                </a:solidFill>
                <a:latin typeface="Times New Roman" pitchFamily="18" charset="0"/>
                <a:ea typeface="宋体" charset="-122"/>
                <a:cs typeface="+mn-cs"/>
              </a:rPr>
              <a:t>, </a:t>
            </a:r>
            <a:r>
              <a:rPr kumimoji="1" lang="zh-CN" altLang="en-US" sz="1200" b="0" i="0" u="none" strike="noStrike" kern="1200" baseline="0" dirty="0">
                <a:solidFill>
                  <a:schemeClr val="tx1"/>
                </a:solidFill>
                <a:latin typeface="Times New Roman" pitchFamily="18" charset="0"/>
                <a:ea typeface="宋体" charset="-122"/>
                <a:cs typeface="+mn-cs"/>
              </a:rPr>
              <a:t>朱宇佳</a:t>
            </a:r>
            <a:r>
              <a:rPr kumimoji="1" lang="en-US" altLang="zh-CN" sz="1200" b="0" i="0" u="none" strike="noStrike" kern="1200" baseline="0" dirty="0">
                <a:solidFill>
                  <a:schemeClr val="tx1"/>
                </a:solidFill>
                <a:latin typeface="Times New Roman" pitchFamily="18" charset="0"/>
                <a:ea typeface="宋体" charset="-122"/>
                <a:cs typeface="+mn-cs"/>
              </a:rPr>
              <a:t>, </a:t>
            </a:r>
            <a:r>
              <a:rPr kumimoji="1" lang="zh-CN" altLang="en-US" sz="1200" b="0" i="0" u="none" strike="noStrike" kern="1200" baseline="0" dirty="0">
                <a:solidFill>
                  <a:schemeClr val="tx1"/>
                </a:solidFill>
                <a:latin typeface="Times New Roman" pitchFamily="18" charset="0"/>
                <a:ea typeface="宋体" charset="-122"/>
                <a:cs typeface="+mn-cs"/>
              </a:rPr>
              <a:t>刘庆云</a:t>
            </a:r>
            <a:r>
              <a:rPr kumimoji="1" lang="en-US" altLang="zh-CN" sz="1200" b="0" i="0" u="none" strike="noStrike" kern="1200" baseline="0" dirty="0">
                <a:solidFill>
                  <a:schemeClr val="tx1"/>
                </a:solidFill>
                <a:latin typeface="Times New Roman" pitchFamily="18" charset="0"/>
                <a:ea typeface="宋体" charset="-122"/>
                <a:cs typeface="+mn-cs"/>
              </a:rPr>
              <a:t>. </a:t>
            </a:r>
            <a:r>
              <a:rPr kumimoji="1" lang="zh-CN" altLang="en-US" sz="1200" b="0" i="0" u="none" strike="noStrike" kern="1200" baseline="0" dirty="0">
                <a:solidFill>
                  <a:schemeClr val="tx1"/>
                </a:solidFill>
                <a:latin typeface="Times New Roman" pitchFamily="18" charset="0"/>
                <a:ea typeface="宋体" charset="-122"/>
                <a:cs typeface="+mn-cs"/>
              </a:rPr>
              <a:t>电子邮件安全扩展协议应用分析</a:t>
            </a:r>
            <a:r>
              <a:rPr kumimoji="1" lang="en-US" altLang="zh-CN" sz="1200" b="0" i="0" u="none" strike="noStrike" kern="1200" baseline="0" dirty="0">
                <a:solidFill>
                  <a:schemeClr val="tx1"/>
                </a:solidFill>
                <a:latin typeface="Times New Roman" pitchFamily="18" charset="0"/>
                <a:ea typeface="宋体" charset="-122"/>
                <a:cs typeface="+mn-cs"/>
              </a:rPr>
              <a:t>[J]. </a:t>
            </a:r>
            <a:r>
              <a:rPr kumimoji="1" lang="zh-CN" altLang="en-US" sz="1200" b="0" i="0" u="none" strike="noStrike" kern="1200" baseline="0" dirty="0">
                <a:solidFill>
                  <a:schemeClr val="tx1"/>
                </a:solidFill>
                <a:latin typeface="Times New Roman" pitchFamily="18" charset="0"/>
                <a:ea typeface="宋体" charset="-122"/>
                <a:cs typeface="+mn-cs"/>
              </a:rPr>
              <a:t>网络与信息安全学报</a:t>
            </a:r>
            <a:r>
              <a:rPr kumimoji="1" lang="en-US" altLang="zh-CN" sz="1200" b="0" i="0" u="none" strike="noStrike" kern="1200" baseline="0" dirty="0">
                <a:solidFill>
                  <a:schemeClr val="tx1"/>
                </a:solidFill>
                <a:latin typeface="Times New Roman" pitchFamily="18" charset="0"/>
                <a:ea typeface="宋体" charset="-122"/>
                <a:cs typeface="+mn-cs"/>
              </a:rPr>
              <a:t>, 2020, 6(6): 69-79.</a:t>
            </a:r>
            <a:endParaRPr kumimoji="1" lang="en-US" altLang="zh-CN" sz="1200" kern="1200" dirty="0">
              <a:solidFill>
                <a:schemeClr val="tx1"/>
              </a:solidFill>
              <a:effectLst/>
              <a:latin typeface="Times New Roman" pitchFamily="18" charset="0"/>
              <a:ea typeface="宋体" charset="-122"/>
              <a:cs typeface="+mn-cs"/>
            </a:endParaRPr>
          </a:p>
          <a:p>
            <a:endParaRPr kumimoji="1" lang="en-US" altLang="zh-CN" sz="1200" kern="1200" dirty="0">
              <a:solidFill>
                <a:schemeClr val="tx1"/>
              </a:solidFill>
              <a:effectLst/>
              <a:latin typeface="Times New Roman" pitchFamily="18" charset="0"/>
              <a:ea typeface="宋体" charset="-122"/>
              <a:cs typeface="+mn-cs"/>
            </a:endParaRPr>
          </a:p>
          <a:p>
            <a:r>
              <a:rPr kumimoji="1" lang="zh-CN" altLang="zh-CN" sz="1200" kern="1200" dirty="0">
                <a:solidFill>
                  <a:schemeClr val="tx1"/>
                </a:solidFill>
                <a:effectLst/>
                <a:latin typeface="Times New Roman" pitchFamily="18" charset="0"/>
                <a:ea typeface="宋体" charset="-122"/>
                <a:cs typeface="+mn-cs"/>
              </a:rPr>
              <a:t>为了确保电子邮件的真实性，</a:t>
            </a:r>
            <a:r>
              <a:rPr kumimoji="1" lang="en-US" altLang="zh-CN" sz="1200" kern="1200" dirty="0">
                <a:solidFill>
                  <a:schemeClr val="tx1"/>
                </a:solidFill>
                <a:effectLst/>
                <a:latin typeface="Times New Roman" pitchFamily="18" charset="0"/>
                <a:ea typeface="宋体" charset="-122"/>
                <a:cs typeface="+mn-cs"/>
              </a:rPr>
              <a:t>IETF </a:t>
            </a:r>
            <a:r>
              <a:rPr kumimoji="1" lang="zh-CN" altLang="zh-CN" sz="1200" kern="1200" dirty="0">
                <a:solidFill>
                  <a:schemeClr val="tx1"/>
                </a:solidFill>
                <a:effectLst/>
                <a:latin typeface="Times New Roman" pitchFamily="18" charset="0"/>
                <a:ea typeface="宋体" charset="-122"/>
                <a:cs typeface="+mn-cs"/>
              </a:rPr>
              <a:t>对传统的电子邮件传输协议进行了一系列扩展，主要包括：</a:t>
            </a:r>
            <a:r>
              <a:rPr kumimoji="1" lang="en-US" altLang="zh-CN" sz="1200" kern="1200" dirty="0">
                <a:solidFill>
                  <a:schemeClr val="tx1"/>
                </a:solidFill>
                <a:effectLst/>
                <a:latin typeface="Times New Roman" pitchFamily="18" charset="0"/>
                <a:ea typeface="宋体" charset="-122"/>
                <a:cs typeface="+mn-cs"/>
              </a:rPr>
              <a:t>2000</a:t>
            </a:r>
            <a:r>
              <a:rPr kumimoji="1" lang="zh-CN" altLang="zh-CN" sz="1200" kern="1200" dirty="0">
                <a:solidFill>
                  <a:schemeClr val="tx1"/>
                </a:solidFill>
                <a:effectLst/>
                <a:latin typeface="Times New Roman" pitchFamily="18" charset="0"/>
                <a:ea typeface="宋体" charset="-122"/>
                <a:cs typeface="+mn-cs"/>
              </a:rPr>
              <a:t>年起草并于</a:t>
            </a:r>
            <a:r>
              <a:rPr kumimoji="1" lang="en-US" altLang="zh-CN" sz="1200" kern="1200" dirty="0">
                <a:solidFill>
                  <a:schemeClr val="tx1"/>
                </a:solidFill>
                <a:effectLst/>
                <a:latin typeface="Times New Roman" pitchFamily="18" charset="0"/>
                <a:ea typeface="宋体" charset="-122"/>
                <a:cs typeface="+mn-cs"/>
              </a:rPr>
              <a:t>2014</a:t>
            </a:r>
            <a:r>
              <a:rPr kumimoji="1" lang="zh-CN" altLang="zh-CN" sz="1200" kern="1200" dirty="0">
                <a:solidFill>
                  <a:schemeClr val="tx1"/>
                </a:solidFill>
                <a:effectLst/>
                <a:latin typeface="Times New Roman" pitchFamily="18" charset="0"/>
                <a:ea typeface="宋体" charset="-122"/>
                <a:cs typeface="+mn-cs"/>
              </a:rPr>
              <a:t>年标准化了发件人策略框架</a:t>
            </a:r>
            <a:r>
              <a:rPr kumimoji="1" lang="en-US" altLang="zh-CN" sz="1200" kern="1200" dirty="0">
                <a:solidFill>
                  <a:schemeClr val="tx1"/>
                </a:solidFill>
                <a:effectLst/>
                <a:latin typeface="Times New Roman" pitchFamily="18" charset="0"/>
                <a:ea typeface="宋体" charset="-122"/>
                <a:cs typeface="+mn-cs"/>
              </a:rPr>
              <a:t>SPF (Sender Policy Framework for Authorizing Use of Domains in Email) </a:t>
            </a:r>
            <a:r>
              <a:rPr kumimoji="1" lang="zh-CN" altLang="zh-CN" sz="1200" kern="1200" dirty="0">
                <a:solidFill>
                  <a:schemeClr val="tx1"/>
                </a:solidFill>
                <a:effectLst/>
                <a:latin typeface="Times New Roman" pitchFamily="18" charset="0"/>
                <a:ea typeface="宋体" charset="-122"/>
                <a:cs typeface="+mn-cs"/>
              </a:rPr>
              <a:t>协议（</a:t>
            </a:r>
            <a:r>
              <a:rPr kumimoji="1" lang="en-US" altLang="zh-CN" sz="1200" kern="1200" dirty="0">
                <a:solidFill>
                  <a:schemeClr val="tx1"/>
                </a:solidFill>
                <a:effectLst/>
                <a:latin typeface="Times New Roman" pitchFamily="18" charset="0"/>
                <a:ea typeface="宋体" charset="-122"/>
                <a:cs typeface="+mn-cs"/>
              </a:rPr>
              <a:t>RFC 7208, RFC 7372, RFC 8553, RFC 8616</a:t>
            </a:r>
            <a:r>
              <a:rPr kumimoji="1" lang="zh-CN" altLang="zh-CN" sz="1200" kern="1200" dirty="0">
                <a:solidFill>
                  <a:schemeClr val="tx1"/>
                </a:solidFill>
                <a:effectLst/>
                <a:latin typeface="Times New Roman" pitchFamily="18" charset="0"/>
                <a:ea typeface="宋体" charset="-122"/>
                <a:cs typeface="+mn-cs"/>
              </a:rPr>
              <a:t>），用于查询发送域经过的</a:t>
            </a:r>
            <a:r>
              <a:rPr kumimoji="1" lang="en-US" altLang="zh-CN" sz="1200" kern="1200" dirty="0">
                <a:solidFill>
                  <a:schemeClr val="tx1"/>
                </a:solidFill>
                <a:effectLst/>
                <a:latin typeface="Times New Roman" pitchFamily="18" charset="0"/>
                <a:ea typeface="宋体" charset="-122"/>
                <a:cs typeface="+mn-cs"/>
              </a:rPr>
              <a:t>SMTP</a:t>
            </a:r>
            <a:r>
              <a:rPr kumimoji="1" lang="zh-CN" altLang="zh-CN" sz="1200" kern="1200" dirty="0">
                <a:solidFill>
                  <a:schemeClr val="tx1"/>
                </a:solidFill>
                <a:effectLst/>
                <a:latin typeface="Times New Roman" pitchFamily="18" charset="0"/>
                <a:ea typeface="宋体" charset="-122"/>
                <a:cs typeface="+mn-cs"/>
              </a:rPr>
              <a:t>服务器是否在发送域指定允许的</a:t>
            </a:r>
            <a:r>
              <a:rPr kumimoji="1" lang="en-US" altLang="zh-CN" sz="1200" kern="1200" dirty="0">
                <a:solidFill>
                  <a:schemeClr val="tx1"/>
                </a:solidFill>
                <a:effectLst/>
                <a:latin typeface="Times New Roman" pitchFamily="18" charset="0"/>
                <a:ea typeface="宋体" charset="-122"/>
                <a:cs typeface="+mn-cs"/>
              </a:rPr>
              <a:t>IP </a:t>
            </a:r>
            <a:r>
              <a:rPr kumimoji="1" lang="zh-CN" altLang="zh-CN" sz="1200" kern="1200" dirty="0">
                <a:solidFill>
                  <a:schemeClr val="tx1"/>
                </a:solidFill>
                <a:effectLst/>
                <a:latin typeface="Times New Roman" pitchFamily="18" charset="0"/>
                <a:ea typeface="宋体" charset="-122"/>
                <a:cs typeface="+mn-cs"/>
              </a:rPr>
              <a:t>段内；</a:t>
            </a:r>
            <a:r>
              <a:rPr kumimoji="1" lang="en-US" altLang="zh-CN" sz="1200" kern="1200" dirty="0">
                <a:solidFill>
                  <a:schemeClr val="tx1"/>
                </a:solidFill>
                <a:effectLst/>
                <a:latin typeface="Times New Roman" pitchFamily="18" charset="0"/>
                <a:ea typeface="宋体" charset="-122"/>
                <a:cs typeface="+mn-cs"/>
              </a:rPr>
              <a:t>2004</a:t>
            </a:r>
            <a:r>
              <a:rPr kumimoji="1" lang="zh-CN" altLang="zh-CN" sz="1200" kern="1200" dirty="0">
                <a:solidFill>
                  <a:schemeClr val="tx1"/>
                </a:solidFill>
                <a:effectLst/>
                <a:latin typeface="Times New Roman" pitchFamily="18" charset="0"/>
                <a:ea typeface="宋体" charset="-122"/>
                <a:cs typeface="+mn-cs"/>
              </a:rPr>
              <a:t>年起草并于</a:t>
            </a:r>
            <a:r>
              <a:rPr kumimoji="1" lang="en-US" altLang="zh-CN" sz="1200" kern="1200" dirty="0">
                <a:solidFill>
                  <a:schemeClr val="tx1"/>
                </a:solidFill>
                <a:effectLst/>
                <a:latin typeface="Times New Roman" pitchFamily="18" charset="0"/>
                <a:ea typeface="宋体" charset="-122"/>
                <a:cs typeface="+mn-cs"/>
              </a:rPr>
              <a:t>2011</a:t>
            </a:r>
            <a:r>
              <a:rPr kumimoji="1" lang="zh-CN" altLang="zh-CN" sz="1200" kern="1200" dirty="0">
                <a:solidFill>
                  <a:schemeClr val="tx1"/>
                </a:solidFill>
                <a:effectLst/>
                <a:latin typeface="Times New Roman" pitchFamily="18" charset="0"/>
                <a:ea typeface="宋体" charset="-122"/>
                <a:cs typeface="+mn-cs"/>
              </a:rPr>
              <a:t>年标准化了</a:t>
            </a:r>
            <a:r>
              <a:rPr kumimoji="1" lang="en-US" altLang="zh-CN" sz="1200" kern="1200" dirty="0">
                <a:solidFill>
                  <a:schemeClr val="tx1"/>
                </a:solidFill>
                <a:effectLst/>
                <a:latin typeface="Times New Roman" pitchFamily="18" charset="0"/>
                <a:ea typeface="宋体" charset="-122"/>
                <a:cs typeface="+mn-cs"/>
              </a:rPr>
              <a:t>DKIM (Domain Keys Identified Mail)</a:t>
            </a:r>
            <a:r>
              <a:rPr kumimoji="1" lang="zh-CN" altLang="zh-CN" sz="1200" kern="1200" dirty="0">
                <a:solidFill>
                  <a:schemeClr val="tx1"/>
                </a:solidFill>
                <a:effectLst/>
                <a:latin typeface="Times New Roman" pitchFamily="18" charset="0"/>
                <a:ea typeface="宋体" charset="-122"/>
                <a:cs typeface="+mn-cs"/>
              </a:rPr>
              <a:t>协议（</a:t>
            </a:r>
            <a:r>
              <a:rPr kumimoji="1" lang="en-US" altLang="zh-CN" sz="1200" kern="1200" dirty="0">
                <a:solidFill>
                  <a:schemeClr val="tx1"/>
                </a:solidFill>
                <a:effectLst/>
                <a:latin typeface="Times New Roman" pitchFamily="18" charset="0"/>
                <a:ea typeface="宋体" charset="-122"/>
                <a:cs typeface="+mn-cs"/>
              </a:rPr>
              <a:t>RFC 6376, RFC 8301, RFC 8463, RFC 8553, RFC 8616</a:t>
            </a:r>
            <a:r>
              <a:rPr kumimoji="1" lang="zh-CN" altLang="zh-CN" sz="1200" kern="1200" dirty="0">
                <a:solidFill>
                  <a:schemeClr val="tx1"/>
                </a:solidFill>
                <a:effectLst/>
                <a:latin typeface="Times New Roman" pitchFamily="18" charset="0"/>
                <a:ea typeface="宋体" charset="-122"/>
                <a:cs typeface="+mn-cs"/>
              </a:rPr>
              <a:t>），不仅可以检查发件人身份信息，还能检测发件内容是否被篡改；</a:t>
            </a:r>
            <a:r>
              <a:rPr kumimoji="1" lang="en-US" altLang="zh-CN" sz="1200" kern="1200" dirty="0">
                <a:solidFill>
                  <a:schemeClr val="tx1"/>
                </a:solidFill>
                <a:effectLst/>
                <a:latin typeface="Times New Roman" pitchFamily="18" charset="0"/>
                <a:ea typeface="宋体" charset="-122"/>
                <a:cs typeface="+mn-cs"/>
              </a:rPr>
              <a:t>2015 </a:t>
            </a:r>
            <a:r>
              <a:rPr kumimoji="1" lang="zh-CN" altLang="zh-CN" sz="1200" kern="1200" dirty="0">
                <a:solidFill>
                  <a:schemeClr val="tx1"/>
                </a:solidFill>
                <a:effectLst/>
                <a:latin typeface="Times New Roman" pitchFamily="18" charset="0"/>
                <a:ea typeface="宋体" charset="-122"/>
                <a:cs typeface="+mn-cs"/>
              </a:rPr>
              <a:t>年颁布了为</a:t>
            </a:r>
            <a:r>
              <a:rPr kumimoji="1" lang="en-US" altLang="zh-CN" sz="1200" kern="1200" dirty="0">
                <a:solidFill>
                  <a:schemeClr val="tx1"/>
                </a:solidFill>
                <a:effectLst/>
                <a:latin typeface="Times New Roman" pitchFamily="18" charset="0"/>
                <a:ea typeface="宋体" charset="-122"/>
                <a:cs typeface="+mn-cs"/>
              </a:rPr>
              <a:t>SPF </a:t>
            </a:r>
            <a:r>
              <a:rPr kumimoji="1" lang="zh-CN" altLang="zh-CN" sz="1200" kern="1200" dirty="0">
                <a:solidFill>
                  <a:schemeClr val="tx1"/>
                </a:solidFill>
                <a:effectLst/>
                <a:latin typeface="Times New Roman" pitchFamily="18" charset="0"/>
                <a:ea typeface="宋体" charset="-122"/>
                <a:cs typeface="+mn-cs"/>
              </a:rPr>
              <a:t>和</a:t>
            </a:r>
            <a:r>
              <a:rPr kumimoji="1" lang="en-US" altLang="zh-CN" sz="1200" kern="1200" dirty="0">
                <a:solidFill>
                  <a:schemeClr val="tx1"/>
                </a:solidFill>
                <a:effectLst/>
                <a:latin typeface="Times New Roman" pitchFamily="18" charset="0"/>
                <a:ea typeface="宋体" charset="-122"/>
                <a:cs typeface="+mn-cs"/>
              </a:rPr>
              <a:t>DKIM </a:t>
            </a:r>
            <a:r>
              <a:rPr kumimoji="1" lang="zh-CN" altLang="zh-CN" sz="1200" kern="1200" dirty="0">
                <a:solidFill>
                  <a:schemeClr val="tx1"/>
                </a:solidFill>
                <a:effectLst/>
                <a:latin typeface="Times New Roman" pitchFamily="18" charset="0"/>
                <a:ea typeface="宋体" charset="-122"/>
                <a:cs typeface="+mn-cs"/>
              </a:rPr>
              <a:t>协议提供反馈机制的</a:t>
            </a:r>
            <a:r>
              <a:rPr kumimoji="1" lang="en-US" altLang="zh-CN" sz="1200" kern="1200" dirty="0">
                <a:solidFill>
                  <a:schemeClr val="tx1"/>
                </a:solidFill>
                <a:effectLst/>
                <a:latin typeface="Times New Roman" pitchFamily="18" charset="0"/>
                <a:ea typeface="宋体" charset="-122"/>
                <a:cs typeface="+mn-cs"/>
              </a:rPr>
              <a:t>DMARC (Domain-based Message Authentication, Reporting, and Conformance) </a:t>
            </a:r>
            <a:r>
              <a:rPr kumimoji="1" lang="zh-CN" altLang="zh-CN" sz="1200" kern="1200" dirty="0">
                <a:solidFill>
                  <a:schemeClr val="tx1"/>
                </a:solidFill>
                <a:effectLst/>
                <a:latin typeface="Times New Roman" pitchFamily="18" charset="0"/>
                <a:ea typeface="宋体" charset="-122"/>
                <a:cs typeface="+mn-cs"/>
              </a:rPr>
              <a:t>协议（</a:t>
            </a:r>
            <a:r>
              <a:rPr kumimoji="1" lang="en-US" altLang="zh-CN" sz="1200" kern="1200" dirty="0">
                <a:solidFill>
                  <a:schemeClr val="tx1"/>
                </a:solidFill>
                <a:effectLst/>
                <a:latin typeface="Times New Roman" pitchFamily="18" charset="0"/>
                <a:ea typeface="宋体" charset="-122"/>
                <a:cs typeface="+mn-cs"/>
              </a:rPr>
              <a:t>RFC 7489, RFC 8553, RFC 8616</a:t>
            </a:r>
            <a:r>
              <a:rPr kumimoji="1" lang="zh-CN" altLang="zh-CN" sz="1200" kern="1200" dirty="0">
                <a:solidFill>
                  <a:schemeClr val="tx1"/>
                </a:solidFill>
                <a:effectLst/>
                <a:latin typeface="Times New Roman" pitchFamily="18" charset="0"/>
                <a:ea typeface="宋体" charset="-122"/>
                <a:cs typeface="+mn-cs"/>
              </a:rPr>
              <a:t>）。此外，</a:t>
            </a:r>
            <a:r>
              <a:rPr kumimoji="1" lang="en-US" altLang="zh-CN" sz="1200" kern="1200" dirty="0">
                <a:solidFill>
                  <a:schemeClr val="tx1"/>
                </a:solidFill>
                <a:effectLst/>
                <a:latin typeface="Times New Roman" pitchFamily="18" charset="0"/>
                <a:ea typeface="宋体" charset="-122"/>
                <a:cs typeface="+mn-cs"/>
              </a:rPr>
              <a:t>2016 </a:t>
            </a:r>
            <a:r>
              <a:rPr kumimoji="1" lang="zh-CN" altLang="zh-CN" sz="1200" kern="1200" dirty="0">
                <a:solidFill>
                  <a:schemeClr val="tx1"/>
                </a:solidFill>
                <a:effectLst/>
                <a:latin typeface="Times New Roman" pitchFamily="18" charset="0"/>
                <a:ea typeface="宋体" charset="-122"/>
                <a:cs typeface="+mn-cs"/>
              </a:rPr>
              <a:t>年</a:t>
            </a:r>
            <a:r>
              <a:rPr kumimoji="1" lang="en-US" altLang="zh-CN" sz="1200" kern="1200" dirty="0">
                <a:solidFill>
                  <a:schemeClr val="tx1"/>
                </a:solidFill>
                <a:effectLst/>
                <a:latin typeface="Times New Roman" pitchFamily="18" charset="0"/>
                <a:ea typeface="宋体" charset="-122"/>
                <a:cs typeface="+mn-cs"/>
              </a:rPr>
              <a:t>IETF</a:t>
            </a:r>
            <a:r>
              <a:rPr kumimoji="1" lang="zh-CN" altLang="zh-CN" sz="1200" kern="1200" dirty="0">
                <a:solidFill>
                  <a:schemeClr val="tx1"/>
                </a:solidFill>
                <a:effectLst/>
                <a:latin typeface="Times New Roman" pitchFamily="18" charset="0"/>
                <a:ea typeface="宋体" charset="-122"/>
                <a:cs typeface="+mn-cs"/>
              </a:rPr>
              <a:t>提出基于</a:t>
            </a:r>
            <a:r>
              <a:rPr kumimoji="1" lang="en-US" altLang="zh-CN" sz="1200" kern="1200" dirty="0">
                <a:solidFill>
                  <a:schemeClr val="tx1"/>
                </a:solidFill>
                <a:effectLst/>
                <a:latin typeface="Times New Roman" pitchFamily="18" charset="0"/>
                <a:ea typeface="宋体" charset="-122"/>
                <a:cs typeface="+mn-cs"/>
              </a:rPr>
              <a:t>DNSSEC</a:t>
            </a:r>
            <a:r>
              <a:rPr kumimoji="1" lang="zh-CN" altLang="zh-CN" sz="1200" kern="1200" dirty="0">
                <a:solidFill>
                  <a:schemeClr val="tx1"/>
                </a:solidFill>
                <a:effectLst/>
                <a:latin typeface="Times New Roman" pitchFamily="18" charset="0"/>
                <a:ea typeface="宋体" charset="-122"/>
                <a:cs typeface="+mn-cs"/>
              </a:rPr>
              <a:t>的</a:t>
            </a:r>
            <a:r>
              <a:rPr kumimoji="1" lang="en-US" altLang="zh-CN" sz="1200" kern="1200" dirty="0">
                <a:solidFill>
                  <a:schemeClr val="tx1"/>
                </a:solidFill>
                <a:effectLst/>
                <a:latin typeface="Times New Roman" pitchFamily="18" charset="0"/>
                <a:ea typeface="宋体" charset="-122"/>
                <a:cs typeface="+mn-cs"/>
              </a:rPr>
              <a:t>DANE (DNS-based Authentication of Named Entities, RFC 6698)</a:t>
            </a:r>
            <a:r>
              <a:rPr kumimoji="1" lang="zh-CN" altLang="zh-CN" sz="1200" kern="1200" dirty="0">
                <a:solidFill>
                  <a:schemeClr val="tx1"/>
                </a:solidFill>
                <a:effectLst/>
                <a:latin typeface="Times New Roman" pitchFamily="18" charset="0"/>
                <a:ea typeface="宋体" charset="-122"/>
                <a:cs typeface="+mn-cs"/>
              </a:rPr>
              <a:t>与</a:t>
            </a:r>
            <a:r>
              <a:rPr kumimoji="1" lang="en-US" altLang="zh-CN" sz="1200" kern="1200" dirty="0">
                <a:solidFill>
                  <a:schemeClr val="tx1"/>
                </a:solidFill>
                <a:effectLst/>
                <a:latin typeface="Times New Roman" pitchFamily="18" charset="0"/>
                <a:ea typeface="宋体" charset="-122"/>
                <a:cs typeface="+mn-cs"/>
              </a:rPr>
              <a:t>DMARC</a:t>
            </a:r>
            <a:r>
              <a:rPr kumimoji="1" lang="zh-CN" altLang="zh-CN" sz="1200" kern="1200" dirty="0">
                <a:solidFill>
                  <a:schemeClr val="tx1"/>
                </a:solidFill>
                <a:effectLst/>
                <a:latin typeface="Times New Roman" pitchFamily="18" charset="0"/>
                <a:ea typeface="宋体" charset="-122"/>
                <a:cs typeface="+mn-cs"/>
              </a:rPr>
              <a:t>协议互相补充，确保安全扩展协议检测结果的正确性及通信双方信道安全</a:t>
            </a:r>
            <a:endParaRPr kumimoji="1" lang="en-US" altLang="zh-CN" sz="1200" kern="1200" dirty="0">
              <a:solidFill>
                <a:schemeClr val="tx1"/>
              </a:solidFill>
              <a:effectLst/>
              <a:latin typeface="Times New Roman" pitchFamily="18" charset="0"/>
              <a:ea typeface="宋体" charset="-122"/>
              <a:cs typeface="+mn-cs"/>
            </a:endParaRPr>
          </a:p>
          <a:p>
            <a:endParaRPr kumimoji="1" lang="en-US" altLang="zh-CN" sz="1200" kern="1200" dirty="0">
              <a:solidFill>
                <a:schemeClr val="tx1"/>
              </a:solidFill>
              <a:effectLst/>
              <a:latin typeface="Times New Roman" pitchFamily="18" charset="0"/>
              <a:ea typeface="宋体" charset="-122"/>
              <a:cs typeface="+mn-cs"/>
            </a:endParaRP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7</a:t>
            </a:fld>
            <a:endParaRPr lang="en-US" altLang="zh-CN"/>
          </a:p>
        </p:txBody>
      </p:sp>
    </p:spTree>
    <p:extLst>
      <p:ext uri="{BB962C8B-B14F-4D97-AF65-F5344CB8AC3E}">
        <p14:creationId xmlns:p14="http://schemas.microsoft.com/office/powerpoint/2010/main" val="279564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https://www.jianshu.com/p/91c98a27fd16</a:t>
            </a:r>
          </a:p>
          <a:p>
            <a:r>
              <a:rPr lang="zh-CN" altLang="en-US" b="1" dirty="0"/>
              <a:t>场景 </a:t>
            </a:r>
            <a:r>
              <a:rPr lang="en-US" altLang="zh-CN" b="1" dirty="0"/>
              <a:t>2</a:t>
            </a:r>
            <a:r>
              <a:rPr lang="zh-CN" altLang="en-US" b="1" dirty="0"/>
              <a:t>：通过自己完全信任的人的数字签名进行确认</a:t>
            </a:r>
          </a:p>
          <a:p>
            <a:r>
              <a:rPr lang="en-US" altLang="zh-CN" dirty="0"/>
              <a:t>Alice </a:t>
            </a:r>
            <a:r>
              <a:rPr lang="zh-CN" altLang="en-US" dirty="0"/>
              <a:t>有一个叫 </a:t>
            </a:r>
            <a:r>
              <a:rPr lang="en-US" altLang="zh-CN" dirty="0"/>
              <a:t>Trent </a:t>
            </a:r>
            <a:r>
              <a:rPr lang="zh-CN" altLang="en-US" dirty="0"/>
              <a:t>的男朋友。在 </a:t>
            </a:r>
            <a:r>
              <a:rPr lang="en-US" altLang="zh-CN" dirty="0"/>
              <a:t>Alice </a:t>
            </a:r>
            <a:r>
              <a:rPr lang="zh-CN" altLang="en-US" dirty="0"/>
              <a:t>的公钥串中，也包含了带有 </a:t>
            </a:r>
            <a:r>
              <a:rPr lang="en-US" altLang="zh-CN" dirty="0"/>
              <a:t>Alice </a:t>
            </a:r>
            <a:r>
              <a:rPr lang="zh-CN" altLang="en-US" dirty="0"/>
              <a:t>的数字签名的 </a:t>
            </a:r>
            <a:r>
              <a:rPr lang="en-US" altLang="zh-CN" dirty="0"/>
              <a:t>Trent </a:t>
            </a:r>
            <a:r>
              <a:rPr lang="zh-CN" altLang="en-US" dirty="0"/>
              <a:t>的公钥。</a:t>
            </a:r>
          </a:p>
          <a:p>
            <a:r>
              <a:rPr lang="en-US" altLang="zh-CN" dirty="0"/>
              <a:t>Alice </a:t>
            </a:r>
            <a:r>
              <a:rPr lang="zh-CN" altLang="en-US" dirty="0"/>
              <a:t>非常信任 </a:t>
            </a:r>
            <a:r>
              <a:rPr lang="en-US" altLang="zh-CN" dirty="0"/>
              <a:t>Trent</a:t>
            </a:r>
            <a:r>
              <a:rPr lang="zh-CN" altLang="en-US" dirty="0"/>
              <a:t>，她想：“</a:t>
            </a:r>
            <a:r>
              <a:rPr lang="en-US" altLang="zh-CN" dirty="0"/>
              <a:t>Trent </a:t>
            </a:r>
            <a:r>
              <a:rPr lang="zh-CN" altLang="en-US" dirty="0"/>
              <a:t>很了解密码和数字签名，也了解对公钥施加自己的数字签名所代表的意义，因此</a:t>
            </a:r>
            <a:r>
              <a:rPr lang="zh-CN" altLang="en-US" b="1" dirty="0"/>
              <a:t>经过他签名的公钥一定是合法的</a:t>
            </a:r>
            <a:r>
              <a:rPr lang="zh-CN" altLang="en-US" dirty="0"/>
              <a:t>。”</a:t>
            </a:r>
          </a:p>
          <a:p>
            <a:r>
              <a:rPr lang="zh-CN" altLang="en-US" dirty="0"/>
              <a:t>使用 </a:t>
            </a:r>
            <a:r>
              <a:rPr lang="en-US" altLang="zh-CN" dirty="0"/>
              <a:t>PGP </a:t>
            </a:r>
            <a:r>
              <a:rPr lang="zh-CN" altLang="en-US" dirty="0"/>
              <a:t>可以表现 </a:t>
            </a:r>
            <a:r>
              <a:rPr lang="en-US" altLang="zh-CN" dirty="0"/>
              <a:t>Alice </a:t>
            </a:r>
            <a:r>
              <a:rPr lang="zh-CN" altLang="en-US" dirty="0"/>
              <a:t>对 </a:t>
            </a:r>
            <a:r>
              <a:rPr lang="en-US" altLang="zh-CN" dirty="0"/>
              <a:t>Trent </a:t>
            </a:r>
            <a:r>
              <a:rPr lang="zh-CN" altLang="en-US" dirty="0"/>
              <a:t>的信任程度，也就是说，</a:t>
            </a:r>
            <a:r>
              <a:rPr lang="en-US" altLang="zh-CN" dirty="0"/>
              <a:t>Alice </a:t>
            </a:r>
            <a:r>
              <a:rPr lang="zh-CN" altLang="en-US" dirty="0"/>
              <a:t>可以对 </a:t>
            </a:r>
            <a:r>
              <a:rPr lang="en-US" altLang="zh-CN" dirty="0"/>
              <a:t>Trent </a:t>
            </a:r>
            <a:r>
              <a:rPr lang="zh-CN" altLang="en-US" dirty="0"/>
              <a:t>的公钥设置 “我完全信任 </a:t>
            </a:r>
            <a:r>
              <a:rPr lang="en-US" altLang="zh-CN" dirty="0"/>
              <a:t>Trent </a:t>
            </a:r>
            <a:r>
              <a:rPr lang="zh-CN" altLang="en-US" dirty="0"/>
              <a:t>的数字签名” 这一状态，并加上自己的数字签名。</a:t>
            </a:r>
          </a:p>
          <a:p>
            <a:r>
              <a:rPr lang="zh-CN" altLang="en-US" dirty="0"/>
              <a:t>在 </a:t>
            </a:r>
            <a:r>
              <a:rPr lang="en-US" altLang="zh-CN" dirty="0"/>
              <a:t>PGP </a:t>
            </a:r>
            <a:r>
              <a:rPr lang="zh-CN" altLang="en-US" dirty="0"/>
              <a:t>中，用户可以设置对每个公钥所有者的</a:t>
            </a:r>
            <a:r>
              <a:rPr lang="zh-CN" altLang="en-US" b="1" dirty="0"/>
              <a:t>所有者信任</a:t>
            </a:r>
            <a:r>
              <a:rPr lang="zh-CN" altLang="en-US" dirty="0"/>
              <a:t>级别。</a:t>
            </a:r>
            <a:r>
              <a:rPr lang="en-US" altLang="zh-CN" dirty="0"/>
              <a:t>Alice </a:t>
            </a:r>
            <a:r>
              <a:rPr lang="zh-CN" altLang="en-US" dirty="0"/>
              <a:t>对 </a:t>
            </a:r>
            <a:r>
              <a:rPr lang="en-US" altLang="zh-CN" dirty="0"/>
              <a:t>Trent </a:t>
            </a:r>
            <a:r>
              <a:rPr lang="zh-CN" altLang="en-US" dirty="0"/>
              <a:t>的所有者信任级别设置为 “完全信任”。</a:t>
            </a:r>
          </a:p>
          <a:p>
            <a:r>
              <a:rPr lang="zh-CN" altLang="en-US" dirty="0"/>
              <a:t>所有者信任级别 描述 </a:t>
            </a:r>
            <a:r>
              <a:rPr lang="en-US" altLang="zh-CN" dirty="0"/>
              <a:t>I trust ultimately </a:t>
            </a:r>
            <a:r>
              <a:rPr lang="zh-CN" altLang="en-US" dirty="0"/>
              <a:t>绝对信任（是持有私钥的本人） </a:t>
            </a:r>
            <a:r>
              <a:rPr lang="en-US" altLang="zh-CN" dirty="0"/>
              <a:t>I trust fully </a:t>
            </a:r>
            <a:r>
              <a:rPr lang="zh-CN" altLang="en-US" dirty="0"/>
              <a:t>完全信任 </a:t>
            </a:r>
            <a:r>
              <a:rPr lang="en-US" altLang="zh-CN" dirty="0"/>
              <a:t>I trust marginally </a:t>
            </a:r>
            <a:r>
              <a:rPr lang="zh-CN" altLang="en-US" dirty="0"/>
              <a:t>有限信任 </a:t>
            </a:r>
            <a:r>
              <a:rPr lang="en-US" altLang="zh-CN" dirty="0"/>
              <a:t>I do Not trust </a:t>
            </a:r>
            <a:r>
              <a:rPr lang="zh-CN" altLang="en-US" dirty="0"/>
              <a:t>不信任 </a:t>
            </a:r>
            <a:r>
              <a:rPr lang="en-US" altLang="zh-CN" dirty="0" err="1"/>
              <a:t>Unknow</a:t>
            </a:r>
            <a:r>
              <a:rPr lang="en-US" altLang="zh-CN" dirty="0"/>
              <a:t> </a:t>
            </a:r>
            <a:r>
              <a:rPr lang="zh-CN" altLang="en-US" dirty="0"/>
              <a:t>未知密钥 </a:t>
            </a:r>
            <a:r>
              <a:rPr lang="en-US" altLang="zh-CN" dirty="0"/>
              <a:t>Undefined </a:t>
            </a:r>
            <a:r>
              <a:rPr lang="zh-CN" altLang="en-US" dirty="0"/>
              <a:t>未设置 我们假设这次 </a:t>
            </a:r>
            <a:r>
              <a:rPr lang="en-US" altLang="zh-CN" dirty="0"/>
              <a:t>Alice </a:t>
            </a:r>
            <a:r>
              <a:rPr lang="zh-CN" altLang="en-US" dirty="0"/>
              <a:t>收到了一封来自 </a:t>
            </a:r>
            <a:r>
              <a:rPr lang="en-US" altLang="zh-CN" dirty="0"/>
              <a:t>Carrol </a:t>
            </a:r>
            <a:r>
              <a:rPr lang="zh-CN" altLang="en-US" dirty="0"/>
              <a:t>的邮件，这封邮件带有 </a:t>
            </a:r>
            <a:r>
              <a:rPr lang="en-US" altLang="zh-CN" dirty="0"/>
              <a:t>Carrol </a:t>
            </a:r>
            <a:r>
              <a:rPr lang="zh-CN" altLang="en-US" dirty="0"/>
              <a:t>的公钥，而且这个公钥带有 </a:t>
            </a:r>
            <a:r>
              <a:rPr lang="en-US" altLang="zh-CN" dirty="0"/>
              <a:t>Trent </a:t>
            </a:r>
            <a:r>
              <a:rPr lang="zh-CN" altLang="en-US" dirty="0"/>
              <a:t>的数字签名。当 </a:t>
            </a:r>
            <a:r>
              <a:rPr lang="en-US" altLang="zh-CN" dirty="0"/>
              <a:t>Alice </a:t>
            </a:r>
            <a:r>
              <a:rPr lang="zh-CN" altLang="en-US" dirty="0"/>
              <a:t>将 </a:t>
            </a:r>
            <a:r>
              <a:rPr lang="en-US" altLang="zh-CN" dirty="0"/>
              <a:t>Carrol </a:t>
            </a:r>
            <a:r>
              <a:rPr lang="zh-CN" altLang="en-US" dirty="0"/>
              <a:t>公钥导入自己的公钥串时，</a:t>
            </a:r>
            <a:r>
              <a:rPr lang="en-US" altLang="zh-CN" dirty="0"/>
              <a:t>Alice </a:t>
            </a:r>
            <a:r>
              <a:rPr lang="zh-CN" altLang="en-US" dirty="0"/>
              <a:t>的 </a:t>
            </a:r>
            <a:r>
              <a:rPr lang="en-US" altLang="zh-CN" dirty="0"/>
              <a:t>PGP </a:t>
            </a:r>
            <a:r>
              <a:rPr lang="zh-CN" altLang="en-US" dirty="0"/>
              <a:t>会认为 </a:t>
            </a:r>
            <a:r>
              <a:rPr lang="en-US" altLang="zh-CN" dirty="0"/>
              <a:t>Carrol </a:t>
            </a:r>
            <a:r>
              <a:rPr lang="zh-CN" altLang="en-US" dirty="0"/>
              <a:t>的公钥是合法的，因为 </a:t>
            </a:r>
            <a:r>
              <a:rPr lang="en-US" altLang="zh-CN" dirty="0"/>
              <a:t>Carrol </a:t>
            </a:r>
            <a:r>
              <a:rPr lang="zh-CN" altLang="en-US" dirty="0"/>
              <a:t>的公钥带有 </a:t>
            </a:r>
            <a:r>
              <a:rPr lang="en-US" altLang="zh-CN" dirty="0"/>
              <a:t>Alice “</a:t>
            </a:r>
            <a:r>
              <a:rPr lang="zh-CN" altLang="en-US" dirty="0"/>
              <a:t>完全信任” 的 </a:t>
            </a:r>
            <a:r>
              <a:rPr lang="en-US" altLang="zh-CN" dirty="0"/>
              <a:t>Trent </a:t>
            </a:r>
            <a:r>
              <a:rPr lang="zh-CN" altLang="en-US" dirty="0"/>
              <a:t>的数字签名。</a:t>
            </a:r>
          </a:p>
          <a:p>
            <a:r>
              <a:rPr lang="zh-CN" altLang="en-US" dirty="0"/>
              <a:t>在这个场景中，</a:t>
            </a:r>
            <a:r>
              <a:rPr lang="en-US" altLang="zh-CN" dirty="0"/>
              <a:t>Trent </a:t>
            </a:r>
            <a:r>
              <a:rPr lang="zh-CN" altLang="en-US" dirty="0"/>
              <a:t>对于 </a:t>
            </a:r>
            <a:r>
              <a:rPr lang="en-US" altLang="zh-CN" dirty="0"/>
              <a:t>Alice </a:t>
            </a:r>
            <a:r>
              <a:rPr lang="zh-CN" altLang="en-US" dirty="0"/>
              <a:t>来说是可信的 “介绍人”。</a:t>
            </a:r>
            <a:r>
              <a:rPr lang="en-US" altLang="zh-CN" dirty="0"/>
              <a:t>Trent </a:t>
            </a:r>
            <a:r>
              <a:rPr lang="zh-CN" altLang="en-US" dirty="0"/>
              <a:t>对 </a:t>
            </a:r>
            <a:r>
              <a:rPr lang="en-US" altLang="zh-CN" dirty="0"/>
              <a:t>Carrol </a:t>
            </a:r>
            <a:r>
              <a:rPr lang="zh-CN" altLang="en-US" dirty="0"/>
              <a:t>的公钥加上数字签名，就相对于 </a:t>
            </a:r>
            <a:r>
              <a:rPr lang="en-US" altLang="zh-CN" dirty="0"/>
              <a:t>Trent </a:t>
            </a:r>
            <a:r>
              <a:rPr lang="zh-CN" altLang="en-US" dirty="0"/>
              <a:t>写了一封 “介绍信”。</a:t>
            </a:r>
          </a:p>
          <a:p>
            <a:br>
              <a:rPr lang="zh-CN" altLang="en-US" dirty="0"/>
            </a:b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43</a:t>
            </a:fld>
            <a:endParaRPr lang="en-US" altLang="zh-CN"/>
          </a:p>
        </p:txBody>
      </p:sp>
    </p:spTree>
    <p:extLst>
      <p:ext uri="{BB962C8B-B14F-4D97-AF65-F5344CB8AC3E}">
        <p14:creationId xmlns:p14="http://schemas.microsoft.com/office/powerpoint/2010/main" val="4063016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场景 </a:t>
            </a:r>
            <a:r>
              <a:rPr lang="en-US" altLang="zh-CN" b="1" dirty="0"/>
              <a:t>3</a:t>
            </a:r>
            <a:r>
              <a:rPr lang="zh-CN" altLang="en-US" b="1" dirty="0"/>
              <a:t>：通过自己有限信任的多个人的数字签名进行确认</a:t>
            </a:r>
          </a:p>
          <a:p>
            <a:r>
              <a:rPr lang="zh-CN" altLang="en-US" dirty="0"/>
              <a:t>最后，介绍一个通过多个所有者信任的总和来确定公钥合法性的方法。</a:t>
            </a:r>
          </a:p>
          <a:p>
            <a:r>
              <a:rPr lang="zh-CN" altLang="en-US" dirty="0"/>
              <a:t>假设 </a:t>
            </a:r>
            <a:r>
              <a:rPr lang="en-US" altLang="zh-CN" dirty="0"/>
              <a:t>Alice </a:t>
            </a:r>
            <a:r>
              <a:rPr lang="zh-CN" altLang="en-US" dirty="0"/>
              <a:t>有两个男朋友，他们分别叫 </a:t>
            </a:r>
            <a:r>
              <a:rPr lang="en-US" altLang="zh-CN" dirty="0"/>
              <a:t>Dave </a:t>
            </a:r>
            <a:r>
              <a:rPr lang="zh-CN" altLang="en-US" dirty="0"/>
              <a:t>和 </a:t>
            </a:r>
            <a:r>
              <a:rPr lang="en-US" altLang="zh-CN" dirty="0"/>
              <a:t>Fred</a:t>
            </a:r>
            <a:r>
              <a:rPr lang="zh-CN" altLang="en-US" dirty="0"/>
              <a:t>。她想：“</a:t>
            </a:r>
            <a:r>
              <a:rPr lang="en-US" altLang="zh-CN" dirty="0"/>
              <a:t>Dave </a:t>
            </a:r>
            <a:r>
              <a:rPr lang="zh-CN" altLang="en-US" dirty="0"/>
              <a:t>和 </a:t>
            </a:r>
            <a:r>
              <a:rPr lang="en-US" altLang="zh-CN" dirty="0"/>
              <a:t>Fred </a:t>
            </a:r>
            <a:r>
              <a:rPr lang="zh-CN" altLang="en-US" dirty="0"/>
              <a:t>了解对公钥施加自己数字签名所代表的意义，当然，他们没有 </a:t>
            </a:r>
            <a:r>
              <a:rPr lang="en-US" altLang="zh-CN" dirty="0"/>
              <a:t>Trent </a:t>
            </a:r>
            <a:r>
              <a:rPr lang="zh-CN" altLang="en-US" dirty="0"/>
              <a:t>那样可信，不过</a:t>
            </a:r>
            <a:r>
              <a:rPr lang="zh-CN" altLang="en-US" b="1" dirty="0"/>
              <a:t>只要是 </a:t>
            </a:r>
            <a:r>
              <a:rPr lang="en-US" altLang="zh-CN" b="1" dirty="0" err="1"/>
              <a:t>Dava</a:t>
            </a:r>
            <a:r>
              <a:rPr lang="en-US" altLang="zh-CN" b="1" dirty="0"/>
              <a:t> </a:t>
            </a:r>
            <a:r>
              <a:rPr lang="zh-CN" altLang="en-US" b="1" dirty="0"/>
              <a:t>和 </a:t>
            </a:r>
            <a:r>
              <a:rPr lang="en-US" altLang="zh-CN" b="1" dirty="0"/>
              <a:t>Fred </a:t>
            </a:r>
            <a:r>
              <a:rPr lang="zh-CN" altLang="en-US" b="1" dirty="0"/>
              <a:t>两个人都签过名的公钥，就一定是合法的</a:t>
            </a:r>
            <a:r>
              <a:rPr lang="zh-CN" altLang="en-US" dirty="0"/>
              <a:t>。”</a:t>
            </a:r>
          </a:p>
          <a:p>
            <a:r>
              <a:rPr lang="zh-CN" altLang="en-US" dirty="0"/>
              <a:t>在这样的场景中，</a:t>
            </a:r>
            <a:r>
              <a:rPr lang="en-US" altLang="zh-CN" dirty="0"/>
              <a:t>Alice </a:t>
            </a:r>
            <a:r>
              <a:rPr lang="zh-CN" altLang="en-US" dirty="0"/>
              <a:t>可以将对 </a:t>
            </a:r>
            <a:r>
              <a:rPr lang="en-US" altLang="zh-CN" dirty="0" err="1"/>
              <a:t>Dava</a:t>
            </a:r>
            <a:r>
              <a:rPr lang="en-US" altLang="zh-CN" dirty="0"/>
              <a:t> </a:t>
            </a:r>
            <a:r>
              <a:rPr lang="zh-CN" altLang="en-US" dirty="0"/>
              <a:t>和 </a:t>
            </a:r>
            <a:r>
              <a:rPr lang="en-US" altLang="zh-CN" dirty="0"/>
              <a:t>Fred </a:t>
            </a:r>
            <a:r>
              <a:rPr lang="zh-CN" altLang="en-US" dirty="0"/>
              <a:t>的所有者信任级别设置为 “</a:t>
            </a:r>
            <a:r>
              <a:rPr lang="zh-CN" altLang="en-US" b="1" dirty="0"/>
              <a:t>有限信任</a:t>
            </a:r>
            <a:r>
              <a:rPr lang="zh-CN" altLang="en-US" dirty="0"/>
              <a:t>”。</a:t>
            </a:r>
          </a:p>
          <a:p>
            <a:r>
              <a:rPr lang="zh-CN" altLang="en-US" dirty="0"/>
              <a:t>某天，</a:t>
            </a:r>
            <a:r>
              <a:rPr lang="en-US" altLang="zh-CN" dirty="0"/>
              <a:t>Alice </a:t>
            </a:r>
            <a:r>
              <a:rPr lang="zh-CN" altLang="en-US" dirty="0"/>
              <a:t>收到了来自 </a:t>
            </a:r>
            <a:r>
              <a:rPr lang="en-US" altLang="zh-CN" dirty="0"/>
              <a:t>George </a:t>
            </a:r>
            <a:r>
              <a:rPr lang="zh-CN" altLang="en-US" dirty="0"/>
              <a:t>的公钥，其中带有 </a:t>
            </a:r>
            <a:r>
              <a:rPr lang="en-US" altLang="zh-CN" dirty="0"/>
              <a:t>Dave </a:t>
            </a:r>
            <a:r>
              <a:rPr lang="zh-CN" altLang="en-US" dirty="0"/>
              <a:t>的数字签名和 </a:t>
            </a:r>
            <a:r>
              <a:rPr lang="en-US" altLang="zh-CN" dirty="0"/>
              <a:t>Fred </a:t>
            </a:r>
            <a:r>
              <a:rPr lang="zh-CN" altLang="en-US" dirty="0"/>
              <a:t>的数字签名。如果只有 </a:t>
            </a:r>
            <a:r>
              <a:rPr lang="en-US" altLang="zh-CN" dirty="0" err="1"/>
              <a:t>Dava</a:t>
            </a:r>
            <a:r>
              <a:rPr lang="en-US" altLang="zh-CN" dirty="0"/>
              <a:t> </a:t>
            </a:r>
            <a:r>
              <a:rPr lang="zh-CN" altLang="en-US" dirty="0"/>
              <a:t>一个人的签名是不可信的，只有 </a:t>
            </a:r>
            <a:r>
              <a:rPr lang="en-US" altLang="zh-CN" dirty="0"/>
              <a:t>Fred </a:t>
            </a:r>
            <a:r>
              <a:rPr lang="zh-CN" altLang="en-US" dirty="0"/>
              <a:t>一个人的签名也是一样，但两个有限信任的人的签名加在一起，</a:t>
            </a:r>
            <a:r>
              <a:rPr lang="en-US" altLang="zh-CN" dirty="0"/>
              <a:t>Alice </a:t>
            </a:r>
            <a:r>
              <a:rPr lang="zh-CN" altLang="en-US" dirty="0"/>
              <a:t>的 </a:t>
            </a:r>
            <a:r>
              <a:rPr lang="en-US" altLang="zh-CN" dirty="0"/>
              <a:t>PGP </a:t>
            </a:r>
            <a:r>
              <a:rPr lang="zh-CN" altLang="en-US" dirty="0"/>
              <a:t>就会认为这个公钥的确属于 </a:t>
            </a:r>
            <a:r>
              <a:rPr lang="en-US" altLang="zh-CN" dirty="0"/>
              <a:t>George </a:t>
            </a:r>
            <a:r>
              <a:rPr lang="zh-CN" altLang="en-US" dirty="0"/>
              <a:t>本人。</a:t>
            </a:r>
          </a:p>
          <a:p>
            <a:r>
              <a:rPr lang="zh-CN" altLang="en-US" dirty="0"/>
              <a:t>某天，</a:t>
            </a:r>
            <a:r>
              <a:rPr lang="en-US" altLang="zh-CN" dirty="0"/>
              <a:t>Alice </a:t>
            </a:r>
            <a:r>
              <a:rPr lang="zh-CN" altLang="en-US" dirty="0"/>
              <a:t>又收到了来自 </a:t>
            </a:r>
            <a:r>
              <a:rPr lang="en-US" altLang="zh-CN" dirty="0"/>
              <a:t>Harrold </a:t>
            </a:r>
            <a:r>
              <a:rPr lang="zh-CN" altLang="en-US" dirty="0"/>
              <a:t>的公钥，这次上面只带有 </a:t>
            </a:r>
            <a:r>
              <a:rPr lang="en-US" altLang="zh-CN" dirty="0"/>
              <a:t>Fred </a:t>
            </a:r>
            <a:r>
              <a:rPr lang="zh-CN" altLang="en-US" dirty="0"/>
              <a:t>一个人的数字签名。这时，</a:t>
            </a:r>
            <a:r>
              <a:rPr lang="en-US" altLang="zh-CN" dirty="0"/>
              <a:t>Alice </a:t>
            </a:r>
            <a:r>
              <a:rPr lang="zh-CN" altLang="en-US" dirty="0"/>
              <a:t>的 </a:t>
            </a:r>
            <a:r>
              <a:rPr lang="en-US" altLang="zh-CN" dirty="0"/>
              <a:t>PGP </a:t>
            </a:r>
            <a:r>
              <a:rPr lang="zh-CN" altLang="en-US" dirty="0"/>
              <a:t>就会认为这个公钥不一定属于 </a:t>
            </a:r>
            <a:r>
              <a:rPr lang="en-US" altLang="zh-CN" dirty="0"/>
              <a:t>Harrold </a:t>
            </a:r>
            <a:r>
              <a:rPr lang="zh-CN" altLang="en-US" dirty="0"/>
              <a:t>本人。</a:t>
            </a:r>
          </a:p>
          <a:p>
            <a:r>
              <a:rPr lang="zh-CN" altLang="en-US" dirty="0"/>
              <a:t>上面我们是通过两个人的数字签名来判断公钥的合法性，用户还可以自行设定判断公钥合法需要多少个数字签名。</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44</a:t>
            </a:fld>
            <a:endParaRPr lang="en-US" altLang="zh-CN"/>
          </a:p>
        </p:txBody>
      </p:sp>
    </p:spTree>
    <p:extLst>
      <p:ext uri="{BB962C8B-B14F-4D97-AF65-F5344CB8AC3E}">
        <p14:creationId xmlns:p14="http://schemas.microsoft.com/office/powerpoint/2010/main" val="1463483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https://www.jianshu.com/p/91c98a27fd16</a:t>
            </a:r>
          </a:p>
          <a:p>
            <a:r>
              <a:rPr lang="zh-CN" altLang="en-US" b="1" dirty="0"/>
              <a:t>所有者信任级别是因人而异的</a:t>
            </a:r>
          </a:p>
          <a:p>
            <a:r>
              <a:rPr lang="en-US" altLang="zh-CN" dirty="0"/>
              <a:t>Alice </a:t>
            </a:r>
            <a:r>
              <a:rPr lang="zh-CN" altLang="en-US" dirty="0"/>
              <a:t>的公钥串中所存放的这些公钥之间形成了一张信任网。</a:t>
            </a:r>
          </a:p>
          <a:p>
            <a:r>
              <a:rPr lang="en-US" altLang="zh-CN" dirty="0"/>
              <a:t>Alice </a:t>
            </a:r>
            <a:r>
              <a:rPr lang="zh-CN" altLang="en-US" dirty="0"/>
              <a:t>对自己公钥加上数字签名（所有者信任级别为 “绝对信任”）</a:t>
            </a:r>
          </a:p>
          <a:p>
            <a:r>
              <a:rPr lang="en-US" altLang="zh-CN" dirty="0"/>
              <a:t>Alice </a:t>
            </a:r>
            <a:r>
              <a:rPr lang="zh-CN" altLang="en-US" dirty="0"/>
              <a:t>对 </a:t>
            </a:r>
            <a:r>
              <a:rPr lang="en-US" altLang="zh-CN" dirty="0"/>
              <a:t>Bob </a:t>
            </a:r>
            <a:r>
              <a:rPr lang="zh-CN" altLang="en-US" dirty="0"/>
              <a:t>的公钥加上数字签名（所有者信任级别为 “不信任”）</a:t>
            </a:r>
          </a:p>
          <a:p>
            <a:r>
              <a:rPr lang="en-US" altLang="zh-CN" dirty="0"/>
              <a:t>Alice </a:t>
            </a:r>
            <a:r>
              <a:rPr lang="zh-CN" altLang="en-US" dirty="0"/>
              <a:t>对 </a:t>
            </a:r>
            <a:r>
              <a:rPr lang="en-US" altLang="zh-CN" dirty="0"/>
              <a:t>Trent </a:t>
            </a:r>
            <a:r>
              <a:rPr lang="zh-CN" altLang="en-US" dirty="0"/>
              <a:t>的公钥加上数字签名（所有者信任级别为 “完全信任”）</a:t>
            </a:r>
          </a:p>
          <a:p>
            <a:r>
              <a:rPr lang="en-US" altLang="zh-CN" dirty="0"/>
              <a:t>Alice </a:t>
            </a:r>
            <a:r>
              <a:rPr lang="zh-CN" altLang="en-US" dirty="0"/>
              <a:t>对 </a:t>
            </a:r>
            <a:r>
              <a:rPr lang="en-US" altLang="zh-CN" dirty="0" err="1"/>
              <a:t>Dava</a:t>
            </a:r>
            <a:r>
              <a:rPr lang="en-US" altLang="zh-CN" dirty="0"/>
              <a:t> </a:t>
            </a:r>
            <a:r>
              <a:rPr lang="zh-CN" altLang="en-US" dirty="0"/>
              <a:t>的公钥加上数字签名（所有者信任级别为 “有限信任”）</a:t>
            </a:r>
          </a:p>
          <a:p>
            <a:r>
              <a:rPr lang="en-US" altLang="zh-CN" dirty="0"/>
              <a:t>Alice </a:t>
            </a:r>
            <a:r>
              <a:rPr lang="zh-CN" altLang="en-US" dirty="0"/>
              <a:t>对 </a:t>
            </a:r>
            <a:r>
              <a:rPr lang="en-US" altLang="zh-CN" dirty="0"/>
              <a:t>Fred </a:t>
            </a:r>
            <a:r>
              <a:rPr lang="zh-CN" altLang="en-US" dirty="0"/>
              <a:t>的公钥加上数字签名（所有者信任级别为 “有限信任”）</a:t>
            </a:r>
          </a:p>
          <a:p>
            <a:r>
              <a:rPr lang="en-US" altLang="zh-CN" dirty="0"/>
              <a:t>Trent </a:t>
            </a:r>
            <a:r>
              <a:rPr lang="zh-CN" altLang="en-US" dirty="0"/>
              <a:t>对 </a:t>
            </a:r>
            <a:r>
              <a:rPr lang="en-US" altLang="zh-CN" dirty="0"/>
              <a:t>Carrol </a:t>
            </a:r>
            <a:r>
              <a:rPr lang="zh-CN" altLang="en-US" dirty="0"/>
              <a:t>的公钥加上数字签名</a:t>
            </a:r>
          </a:p>
          <a:p>
            <a:r>
              <a:rPr lang="en-US" altLang="zh-CN" dirty="0" err="1"/>
              <a:t>Dava</a:t>
            </a:r>
            <a:r>
              <a:rPr lang="en-US" altLang="zh-CN" dirty="0"/>
              <a:t> </a:t>
            </a:r>
            <a:r>
              <a:rPr lang="zh-CN" altLang="en-US" dirty="0"/>
              <a:t>对 </a:t>
            </a:r>
            <a:r>
              <a:rPr lang="en-US" altLang="zh-CN" dirty="0"/>
              <a:t>George </a:t>
            </a:r>
            <a:r>
              <a:rPr lang="zh-CN" altLang="en-US" dirty="0"/>
              <a:t>的公钥加上数字签名</a:t>
            </a:r>
          </a:p>
          <a:p>
            <a:r>
              <a:rPr lang="en-US" altLang="zh-CN" dirty="0"/>
              <a:t>Fred </a:t>
            </a:r>
            <a:r>
              <a:rPr lang="zh-CN" altLang="en-US" dirty="0"/>
              <a:t>对 </a:t>
            </a:r>
            <a:r>
              <a:rPr lang="en-US" altLang="zh-CN" dirty="0"/>
              <a:t>George </a:t>
            </a:r>
            <a:r>
              <a:rPr lang="zh-CN" altLang="en-US" dirty="0"/>
              <a:t>的公钥加上数字签名</a:t>
            </a:r>
          </a:p>
          <a:p>
            <a:r>
              <a:rPr lang="en-US" altLang="zh-CN" dirty="0"/>
              <a:t>Fred </a:t>
            </a:r>
            <a:r>
              <a:rPr lang="zh-CN" altLang="en-US" dirty="0"/>
              <a:t>对 </a:t>
            </a:r>
            <a:r>
              <a:rPr lang="en-US" altLang="zh-CN" dirty="0"/>
              <a:t>Harrold </a:t>
            </a:r>
            <a:r>
              <a:rPr lang="zh-CN" altLang="en-US" dirty="0"/>
              <a:t>的公钥加上数字签名</a:t>
            </a:r>
          </a:p>
          <a:p>
            <a:r>
              <a:rPr lang="en-US" altLang="zh-CN" dirty="0"/>
              <a:t>Bob </a:t>
            </a:r>
            <a:r>
              <a:rPr lang="zh-CN" altLang="en-US" dirty="0"/>
              <a:t>对 </a:t>
            </a:r>
            <a:r>
              <a:rPr lang="en-US" altLang="zh-CN" dirty="0" err="1"/>
              <a:t>Inge</a:t>
            </a:r>
            <a:r>
              <a:rPr lang="en-US" altLang="zh-CN" dirty="0"/>
              <a:t> </a:t>
            </a:r>
            <a:r>
              <a:rPr lang="zh-CN" altLang="en-US" dirty="0"/>
              <a:t>的公钥加上数字签名</a:t>
            </a:r>
          </a:p>
          <a:p>
            <a:r>
              <a:rPr lang="zh-CN" altLang="en-US" dirty="0"/>
              <a:t>结果，</a:t>
            </a:r>
            <a:r>
              <a:rPr lang="en-US" altLang="zh-CN" dirty="0"/>
              <a:t>Alice </a:t>
            </a:r>
            <a:r>
              <a:rPr lang="zh-CN" altLang="en-US" dirty="0"/>
              <a:t>所使用的 </a:t>
            </a:r>
            <a:r>
              <a:rPr lang="en-US" altLang="zh-CN" dirty="0"/>
              <a:t>PGP </a:t>
            </a:r>
            <a:r>
              <a:rPr lang="zh-CN" altLang="en-US" dirty="0"/>
              <a:t>会认为 </a:t>
            </a:r>
            <a:r>
              <a:rPr lang="en-US" altLang="zh-CN" dirty="0"/>
              <a:t>Alice</a:t>
            </a:r>
            <a:r>
              <a:rPr lang="zh-CN" altLang="en-US" dirty="0"/>
              <a:t>、</a:t>
            </a:r>
            <a:r>
              <a:rPr lang="en-US" altLang="zh-CN" dirty="0"/>
              <a:t>Bob</a:t>
            </a:r>
            <a:r>
              <a:rPr lang="zh-CN" altLang="en-US" dirty="0"/>
              <a:t>、</a:t>
            </a:r>
            <a:r>
              <a:rPr lang="en-US" altLang="zh-CN" dirty="0"/>
              <a:t>Trent</a:t>
            </a:r>
            <a:r>
              <a:rPr lang="zh-CN" altLang="en-US" dirty="0"/>
              <a:t>、</a:t>
            </a:r>
            <a:r>
              <a:rPr lang="en-US" altLang="zh-CN" dirty="0" err="1"/>
              <a:t>Dava</a:t>
            </a:r>
            <a:r>
              <a:rPr lang="zh-CN" altLang="en-US" dirty="0"/>
              <a:t>、</a:t>
            </a:r>
            <a:r>
              <a:rPr lang="en-US" altLang="zh-CN" dirty="0"/>
              <a:t>Fred</a:t>
            </a:r>
            <a:r>
              <a:rPr lang="zh-CN" altLang="en-US" dirty="0"/>
              <a:t>、</a:t>
            </a:r>
            <a:r>
              <a:rPr lang="en-US" altLang="zh-CN" dirty="0"/>
              <a:t>Carrol </a:t>
            </a:r>
            <a:r>
              <a:rPr lang="zh-CN" altLang="en-US" dirty="0"/>
              <a:t>和 </a:t>
            </a:r>
            <a:r>
              <a:rPr lang="en-US" altLang="zh-CN" dirty="0"/>
              <a:t>George </a:t>
            </a:r>
            <a:r>
              <a:rPr lang="zh-CN" altLang="en-US" dirty="0"/>
              <a:t>的公钥是合法的，而不会认为 </a:t>
            </a:r>
            <a:r>
              <a:rPr lang="en-US" altLang="zh-CN" dirty="0"/>
              <a:t>Harrold </a:t>
            </a:r>
            <a:r>
              <a:rPr lang="zh-CN" altLang="en-US" dirty="0"/>
              <a:t>和 </a:t>
            </a:r>
            <a:r>
              <a:rPr lang="en-US" altLang="zh-CN" dirty="0" err="1"/>
              <a:t>Inge</a:t>
            </a:r>
            <a:r>
              <a:rPr lang="en-US" altLang="zh-CN" dirty="0"/>
              <a:t> </a:t>
            </a:r>
            <a:r>
              <a:rPr lang="zh-CN" altLang="en-US" dirty="0"/>
              <a:t>的公钥是合法的。</a:t>
            </a:r>
          </a:p>
          <a:p>
            <a:r>
              <a:rPr lang="zh-CN" altLang="en-US" dirty="0"/>
              <a:t>我们可以将上述关系总结成下面这张图。这就是信任网，也叫 “信任数据库” 或者 “信任网络”。</a:t>
            </a:r>
          </a:p>
          <a:p>
            <a:br>
              <a:rPr lang="zh-CN" altLang="en-US" dirty="0"/>
            </a:br>
            <a:r>
              <a:rPr lang="zh-CN" altLang="en-US" dirty="0"/>
              <a:t>在这里需要注意的是，“对哪个密钥的所有者进行哪种级别的信任” 是因人而异的。</a:t>
            </a:r>
          </a:p>
          <a:p>
            <a:r>
              <a:rPr lang="en-US" altLang="zh-CN" dirty="0"/>
              <a:t>Alice </a:t>
            </a:r>
            <a:r>
              <a:rPr lang="zh-CN" altLang="en-US" dirty="0"/>
              <a:t>完全信任 </a:t>
            </a:r>
            <a:r>
              <a:rPr lang="en-US" altLang="zh-CN" dirty="0"/>
              <a:t>Trent</a:t>
            </a:r>
            <a:r>
              <a:rPr lang="zh-CN" altLang="en-US" dirty="0"/>
              <a:t>，但别人有可能只是部分信任 </a:t>
            </a:r>
            <a:r>
              <a:rPr lang="en-US" altLang="zh-CN" dirty="0"/>
              <a:t>Trent</a:t>
            </a:r>
            <a:r>
              <a:rPr lang="zh-CN" altLang="en-US" dirty="0"/>
              <a:t>，也有人完全不信任 </a:t>
            </a:r>
            <a:r>
              <a:rPr lang="en-US" altLang="zh-CN" dirty="0"/>
              <a:t>Trent</a:t>
            </a:r>
            <a:r>
              <a:rPr lang="zh-CN" altLang="en-US" dirty="0"/>
              <a:t>，</a:t>
            </a:r>
            <a:r>
              <a:rPr lang="en-US" altLang="zh-CN" dirty="0"/>
              <a:t>PGP </a:t>
            </a:r>
            <a:r>
              <a:rPr lang="zh-CN" altLang="en-US" dirty="0"/>
              <a:t>的用户可以</a:t>
            </a:r>
            <a:r>
              <a:rPr lang="zh-CN" altLang="en-US" b="1" dirty="0"/>
              <a:t>自行设置对谁进行哪种程度的信任</a:t>
            </a:r>
            <a:r>
              <a:rPr lang="zh-CN" altLang="en-US" dirty="0"/>
              <a:t>，</a:t>
            </a:r>
            <a:r>
              <a:rPr lang="en-US" altLang="zh-CN" dirty="0"/>
              <a:t>PGP </a:t>
            </a:r>
            <a:r>
              <a:rPr lang="zh-CN" altLang="en-US" dirty="0"/>
              <a:t>就是根据信任数据库中设置来判断所得到的公钥是否属于本人。</a:t>
            </a:r>
          </a:p>
          <a:p>
            <a:r>
              <a:rPr lang="en-US" altLang="zh-CN" dirty="0"/>
              <a:t>PGP </a:t>
            </a:r>
            <a:r>
              <a:rPr lang="zh-CN" altLang="en-US" dirty="0"/>
              <a:t>当初的设计目的是</a:t>
            </a:r>
            <a:r>
              <a:rPr lang="zh-CN" altLang="en-US" b="1" dirty="0"/>
              <a:t>连国家都不可信的情况下依然能够使用</a:t>
            </a:r>
            <a:r>
              <a:rPr lang="zh-CN" altLang="en-US" dirty="0"/>
              <a:t>，因此它并不关心有没有可信的认证机构，而是采用了 “由用户自己来决定信任谁” 这样的设计。</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45</a:t>
            </a:fld>
            <a:endParaRPr lang="en-US" altLang="zh-CN"/>
          </a:p>
        </p:txBody>
      </p:sp>
    </p:spTree>
    <p:extLst>
      <p:ext uri="{BB962C8B-B14F-4D97-AF65-F5344CB8AC3E}">
        <p14:creationId xmlns:p14="http://schemas.microsoft.com/office/powerpoint/2010/main" val="1163947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https://www.onarlioglu.com/</a:t>
            </a:r>
          </a:p>
          <a:p>
            <a:r>
              <a:rPr lang="zh-CN" altLang="en-US" dirty="0"/>
              <a:t>信还是不信？</a:t>
            </a:r>
            <a:endParaRPr lang="en-US" altLang="zh-CN" dirty="0"/>
          </a:p>
          <a:p>
            <a:r>
              <a:rPr lang="en-US" altLang="zh-CN" dirty="0"/>
              <a:t>https://www.intel.com/content/www/us/en/security-center/advisory/intel-sa-00562.html</a:t>
            </a: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46</a:t>
            </a:fld>
            <a:endParaRPr lang="en-US" altLang="zh-CN"/>
          </a:p>
        </p:txBody>
      </p:sp>
    </p:spTree>
    <p:extLst>
      <p:ext uri="{BB962C8B-B14F-4D97-AF65-F5344CB8AC3E}">
        <p14:creationId xmlns:p14="http://schemas.microsoft.com/office/powerpoint/2010/main" val="35084625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https://www.jianshu.com/p/91c98a27fd16</a:t>
            </a:r>
          </a:p>
          <a:p>
            <a:r>
              <a:rPr lang="zh-CN" altLang="en-US" dirty="0"/>
              <a:t>“公钥是否合法” 与 “所有者是否可信” 是两个不同的问题，因为尽管公钥合法，其所有者也可以是不可信的。</a:t>
            </a:r>
          </a:p>
          <a:p>
            <a:r>
              <a:rPr lang="zh-CN" altLang="en-US" dirty="0"/>
              <a:t>例如，</a:t>
            </a:r>
            <a:r>
              <a:rPr lang="en-US" altLang="zh-CN" dirty="0"/>
              <a:t>Alice </a:t>
            </a:r>
            <a:r>
              <a:rPr lang="zh-CN" altLang="en-US" dirty="0"/>
              <a:t>从 </a:t>
            </a:r>
            <a:r>
              <a:rPr lang="en-US" altLang="zh-CN" dirty="0"/>
              <a:t>Bob </a:t>
            </a:r>
            <a:r>
              <a:rPr lang="zh-CN" altLang="en-US" dirty="0"/>
              <a:t>那获得的公钥是合法的，因为这个公钥是 </a:t>
            </a:r>
            <a:r>
              <a:rPr lang="en-US" altLang="zh-CN" dirty="0"/>
              <a:t>Bob </a:t>
            </a:r>
            <a:r>
              <a:rPr lang="zh-CN" altLang="en-US" dirty="0"/>
              <a:t>当面交给 </a:t>
            </a:r>
            <a:r>
              <a:rPr lang="en-US" altLang="zh-CN" dirty="0"/>
              <a:t>Alice </a:t>
            </a:r>
            <a:r>
              <a:rPr lang="zh-CN" altLang="en-US" dirty="0"/>
              <a:t>的。</a:t>
            </a:r>
          </a:p>
          <a:p>
            <a:r>
              <a:rPr lang="zh-CN" altLang="en-US" dirty="0"/>
              <a:t>但是 </a:t>
            </a:r>
            <a:r>
              <a:rPr lang="en-US" altLang="zh-CN" dirty="0"/>
              <a:t>Alice </a:t>
            </a:r>
            <a:r>
              <a:rPr lang="zh-CN" altLang="en-US" dirty="0"/>
              <a:t>不信任 </a:t>
            </a:r>
            <a:r>
              <a:rPr lang="en-US" altLang="zh-CN" dirty="0"/>
              <a:t>Bob </a:t>
            </a:r>
            <a:r>
              <a:rPr lang="zh-CN" altLang="en-US" dirty="0"/>
              <a:t>在数字签名上的判断能力，即便 </a:t>
            </a:r>
            <a:r>
              <a:rPr lang="en-US" altLang="zh-CN" dirty="0"/>
              <a:t>Bob </a:t>
            </a:r>
            <a:r>
              <a:rPr lang="zh-CN" altLang="en-US" dirty="0"/>
              <a:t>对其他公钥进行了数字签名，</a:t>
            </a:r>
            <a:r>
              <a:rPr lang="en-US" altLang="zh-CN" dirty="0"/>
              <a:t>Alice </a:t>
            </a:r>
            <a:r>
              <a:rPr lang="zh-CN" altLang="en-US" dirty="0"/>
              <a:t>也会怀疑 </a:t>
            </a:r>
            <a:r>
              <a:rPr lang="en-US" altLang="zh-CN" dirty="0"/>
              <a:t>Bob </a:t>
            </a:r>
            <a:r>
              <a:rPr lang="zh-CN" altLang="en-US" dirty="0"/>
              <a:t>是否真的进行了本人确认。因此，</a:t>
            </a:r>
            <a:r>
              <a:rPr lang="en-US" altLang="zh-CN" dirty="0"/>
              <a:t>Alice </a:t>
            </a:r>
            <a:r>
              <a:rPr lang="zh-CN" altLang="en-US" dirty="0"/>
              <a:t>对 </a:t>
            </a:r>
            <a:r>
              <a:rPr lang="en-US" altLang="zh-CN" dirty="0"/>
              <a:t>Bob </a:t>
            </a:r>
            <a:r>
              <a:rPr lang="zh-CN" altLang="en-US" dirty="0"/>
              <a:t>所有者信任级别设置为 “不信任”。</a:t>
            </a:r>
          </a:p>
          <a:p>
            <a:r>
              <a:rPr lang="zh-CN" altLang="en-US" dirty="0"/>
              <a:t>这样做的结果是，</a:t>
            </a:r>
            <a:r>
              <a:rPr lang="en-US" altLang="zh-CN" dirty="0"/>
              <a:t>Alice </a:t>
            </a:r>
            <a:r>
              <a:rPr lang="zh-CN" altLang="en-US" dirty="0"/>
              <a:t>收到了一个叫 </a:t>
            </a:r>
            <a:r>
              <a:rPr lang="en-US" altLang="zh-CN" dirty="0" err="1"/>
              <a:t>Inge</a:t>
            </a:r>
            <a:r>
              <a:rPr lang="en-US" altLang="zh-CN" dirty="0"/>
              <a:t> </a:t>
            </a:r>
            <a:r>
              <a:rPr lang="zh-CN" altLang="en-US" dirty="0"/>
              <a:t>人的公钥，即便这个公钥带有 </a:t>
            </a:r>
            <a:r>
              <a:rPr lang="en-US" altLang="zh-CN" dirty="0"/>
              <a:t>Bob </a:t>
            </a:r>
            <a:r>
              <a:rPr lang="zh-CN" altLang="en-US" dirty="0"/>
              <a:t>的签名（</a:t>
            </a:r>
            <a:r>
              <a:rPr lang="zh-CN" altLang="en-US" b="1" dirty="0"/>
              <a:t>这个公钥是合法的，它是被签名的</a:t>
            </a:r>
            <a:r>
              <a:rPr lang="zh-CN" altLang="en-US" dirty="0"/>
              <a:t>），</a:t>
            </a:r>
            <a:r>
              <a:rPr lang="en-US" altLang="zh-CN" dirty="0"/>
              <a:t>Alice </a:t>
            </a:r>
            <a:r>
              <a:rPr lang="zh-CN" altLang="en-US" dirty="0"/>
              <a:t>的 </a:t>
            </a:r>
            <a:r>
              <a:rPr lang="en-US" altLang="zh-CN" dirty="0"/>
              <a:t>PGP </a:t>
            </a:r>
            <a:r>
              <a:rPr lang="zh-CN" altLang="en-US" dirty="0"/>
              <a:t>也不会认为这个公钥是合法的（</a:t>
            </a:r>
            <a:r>
              <a:rPr lang="zh-CN" altLang="en-US" b="1" dirty="0"/>
              <a:t>但我不信任这个公钥</a:t>
            </a:r>
            <a:r>
              <a:rPr lang="zh-CN" altLang="en-US" dirty="0"/>
              <a:t>）。</a:t>
            </a:r>
            <a:endParaRPr lang="en-US" altLang="zh-CN" dirty="0"/>
          </a:p>
          <a:p>
            <a:endParaRPr lang="en-US" altLang="zh-CN" dirty="0"/>
          </a:p>
          <a:p>
            <a:r>
              <a:rPr lang="zh-CN" altLang="en-US" dirty="0"/>
              <a:t>在这里需要注意的是，“对哪个密钥的所有者进行哪种级别的信任” 是因人而异的。</a:t>
            </a:r>
          </a:p>
          <a:p>
            <a:r>
              <a:rPr lang="en-US" altLang="zh-CN" dirty="0"/>
              <a:t>Alice </a:t>
            </a:r>
            <a:r>
              <a:rPr lang="zh-CN" altLang="en-US" dirty="0"/>
              <a:t>完全信任 </a:t>
            </a:r>
            <a:r>
              <a:rPr lang="en-US" altLang="zh-CN" dirty="0"/>
              <a:t>Trent</a:t>
            </a:r>
            <a:r>
              <a:rPr lang="zh-CN" altLang="en-US" dirty="0"/>
              <a:t>，但别人有可能只是部分信任 </a:t>
            </a:r>
            <a:r>
              <a:rPr lang="en-US" altLang="zh-CN" dirty="0"/>
              <a:t>Trent</a:t>
            </a:r>
            <a:r>
              <a:rPr lang="zh-CN" altLang="en-US" dirty="0"/>
              <a:t>，也有人完全不信任 </a:t>
            </a:r>
            <a:r>
              <a:rPr lang="en-US" altLang="zh-CN" dirty="0"/>
              <a:t>Trent</a:t>
            </a:r>
            <a:r>
              <a:rPr lang="zh-CN" altLang="en-US" dirty="0"/>
              <a:t>，</a:t>
            </a:r>
            <a:r>
              <a:rPr lang="en-US" altLang="zh-CN" dirty="0"/>
              <a:t>PGP </a:t>
            </a:r>
            <a:r>
              <a:rPr lang="zh-CN" altLang="en-US" dirty="0"/>
              <a:t>的用户可以</a:t>
            </a:r>
            <a:r>
              <a:rPr lang="zh-CN" altLang="en-US" b="1" dirty="0"/>
              <a:t>自行设置对谁进行哪种程度的信任</a:t>
            </a:r>
            <a:r>
              <a:rPr lang="zh-CN" altLang="en-US" dirty="0"/>
              <a:t>，</a:t>
            </a:r>
            <a:r>
              <a:rPr lang="en-US" altLang="zh-CN" dirty="0"/>
              <a:t>PGP </a:t>
            </a:r>
            <a:r>
              <a:rPr lang="zh-CN" altLang="en-US" dirty="0"/>
              <a:t>就是根据信任数据库中设置来判断所得到的公钥是否属于本人。</a:t>
            </a:r>
          </a:p>
          <a:p>
            <a:r>
              <a:rPr lang="en-US" altLang="zh-CN" dirty="0"/>
              <a:t>PGP </a:t>
            </a:r>
            <a:r>
              <a:rPr lang="zh-CN" altLang="en-US" dirty="0"/>
              <a:t>当初的设计目的是</a:t>
            </a:r>
            <a:r>
              <a:rPr lang="zh-CN" altLang="en-US" b="1" dirty="0"/>
              <a:t>连国家都不可信的情况下依然能够使用</a:t>
            </a:r>
            <a:r>
              <a:rPr lang="zh-CN" altLang="en-US" dirty="0"/>
              <a:t>，因此它并不关心有没有可信的认证机构，而是采用了 “由用户自己来决定信任谁” 这样的设计。</a:t>
            </a: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47</a:t>
            </a:fld>
            <a:endParaRPr lang="en-US" altLang="zh-CN"/>
          </a:p>
        </p:txBody>
      </p:sp>
    </p:spTree>
    <p:extLst>
      <p:ext uri="{BB962C8B-B14F-4D97-AF65-F5344CB8AC3E}">
        <p14:creationId xmlns:p14="http://schemas.microsoft.com/office/powerpoint/2010/main" val="27468148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buFontTx/>
              <a:buNone/>
            </a:pPr>
            <a:r>
              <a:rPr lang="zh-CN" altLang="en-US" dirty="0">
                <a:latin typeface="Times New Roman" panose="02020603050405020304" pitchFamily="18" charset="0"/>
              </a:rPr>
              <a:t>私钥不存在被篡改的问题，但存在泄露的问题：</a:t>
            </a:r>
          </a:p>
          <a:p>
            <a:pPr eaLnBrk="1" hangingPunct="1">
              <a:buFontTx/>
              <a:buNone/>
            </a:pPr>
            <a:endParaRPr lang="zh-CN" altLang="en-US" dirty="0">
              <a:latin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私钥环中的私钥用口令短语加密保护</a:t>
            </a:r>
            <a:endParaRPr lang="en-US" altLang="zh-CN" dirty="0"/>
          </a:p>
          <a:p>
            <a:pPr eaLnBrk="1" hangingPunct="1">
              <a:buFontTx/>
              <a:buNone/>
            </a:pPr>
            <a:endParaRPr lang="en-US" altLang="zh-CN" dirty="0">
              <a:latin typeface="Times New Roman" panose="02020603050405020304" pitchFamily="18" charset="0"/>
            </a:endParaRPr>
          </a:p>
          <a:p>
            <a:pPr eaLnBrk="1" hangingPunct="1">
              <a:buFontTx/>
              <a:buNone/>
            </a:pPr>
            <a:r>
              <a:rPr lang="en-US" altLang="zh-CN" dirty="0">
                <a:latin typeface="Times New Roman" panose="02020603050405020304" pitchFamily="18" charset="0"/>
              </a:rPr>
              <a:t>1</a:t>
            </a:r>
            <a:r>
              <a:rPr lang="zh-CN" altLang="en-US" dirty="0">
                <a:latin typeface="Times New Roman" panose="02020603050405020304" pitchFamily="18" charset="0"/>
              </a:rPr>
              <a:t>）</a:t>
            </a:r>
            <a:r>
              <a:rPr lang="en-US" altLang="zh-CN" dirty="0">
                <a:latin typeface="Times New Roman" panose="02020603050405020304" pitchFamily="18" charset="0"/>
              </a:rPr>
              <a:t>RSA</a:t>
            </a:r>
            <a:r>
              <a:rPr lang="zh-CN" altLang="en-US" dirty="0">
                <a:latin typeface="Times New Roman" panose="02020603050405020304" pitchFamily="18" charset="0"/>
              </a:rPr>
              <a:t>私钥是个很长的数字，不可能将它记住。</a:t>
            </a:r>
          </a:p>
          <a:p>
            <a:pPr eaLnBrk="1" hangingPunct="1">
              <a:buFontTx/>
              <a:buNone/>
            </a:pPr>
            <a:endParaRPr lang="zh-CN" altLang="en-US" dirty="0">
              <a:latin typeface="Times New Roman" panose="02020603050405020304" pitchFamily="18" charset="0"/>
            </a:endParaRPr>
          </a:p>
          <a:p>
            <a:pPr eaLnBrk="1" hangingPunct="1">
              <a:buFontTx/>
              <a:buNone/>
            </a:pPr>
            <a:r>
              <a:rPr lang="en-US" altLang="zh-CN" dirty="0">
                <a:latin typeface="Times New Roman" panose="02020603050405020304" pitchFamily="18" charset="0"/>
              </a:rPr>
              <a:t>2</a:t>
            </a:r>
            <a:r>
              <a:rPr lang="zh-CN" altLang="en-US" dirty="0">
                <a:latin typeface="Times New Roman" panose="02020603050405020304" pitchFamily="18" charset="0"/>
              </a:rPr>
              <a:t>）用户为随机生成的</a:t>
            </a:r>
            <a:r>
              <a:rPr lang="en-US" altLang="zh-CN" dirty="0">
                <a:latin typeface="Times New Roman" panose="02020603050405020304" pitchFamily="18" charset="0"/>
              </a:rPr>
              <a:t>RSA</a:t>
            </a:r>
            <a:r>
              <a:rPr lang="zh-CN" altLang="en-US" dirty="0">
                <a:latin typeface="Times New Roman" panose="02020603050405020304" pitchFamily="18" charset="0"/>
              </a:rPr>
              <a:t>私钥指定一个口令，只有给出口令才能将私钥释放出来使用。</a:t>
            </a:r>
          </a:p>
          <a:p>
            <a:pPr eaLnBrk="1" hangingPunct="1">
              <a:buFontTx/>
              <a:buNone/>
            </a:pPr>
            <a:endParaRPr lang="zh-CN" altLang="en-US" dirty="0">
              <a:latin typeface="Times New Roman" panose="02020603050405020304" pitchFamily="18" charset="0"/>
            </a:endParaRPr>
          </a:p>
          <a:p>
            <a:pPr eaLnBrk="1" hangingPunct="1">
              <a:buFontTx/>
              <a:buNone/>
            </a:pPr>
            <a:r>
              <a:rPr lang="en-US" altLang="zh-CN" dirty="0">
                <a:latin typeface="Times New Roman" panose="02020603050405020304" pitchFamily="18" charset="0"/>
              </a:rPr>
              <a:t>3</a:t>
            </a:r>
            <a:r>
              <a:rPr lang="zh-CN" altLang="en-US" dirty="0">
                <a:latin typeface="Times New Roman" panose="02020603050405020304" pitchFamily="18" charset="0"/>
              </a:rPr>
              <a:t>）所以首先要对用户口令保密，私钥文件本身失密也很危险</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48</a:t>
            </a:fld>
            <a:endParaRPr lang="en-US" altLang="zh-CN"/>
          </a:p>
        </p:txBody>
      </p:sp>
    </p:spTree>
    <p:extLst>
      <p:ext uri="{BB962C8B-B14F-4D97-AF65-F5344CB8AC3E}">
        <p14:creationId xmlns:p14="http://schemas.microsoft.com/office/powerpoint/2010/main" val="25574315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hlinkClick r:id="rId3"/>
              </a:rPr>
              <a:t>论文下载地址：</a:t>
            </a:r>
            <a:r>
              <a:rPr lang="en-US" altLang="zh-CN" dirty="0">
                <a:hlinkClick r:id="rId3"/>
              </a:rPr>
              <a:t>https://eprint.iacr.org/2020/014.pdf</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49</a:t>
            </a:fld>
            <a:endParaRPr lang="en-US" altLang="zh-CN"/>
          </a:p>
        </p:txBody>
      </p:sp>
    </p:spTree>
    <p:extLst>
      <p:ext uri="{BB962C8B-B14F-4D97-AF65-F5344CB8AC3E}">
        <p14:creationId xmlns:p14="http://schemas.microsoft.com/office/powerpoint/2010/main" val="25011239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p:txBody>
          <a:bodyPr/>
          <a:lstStyle/>
          <a:p>
            <a:pPr>
              <a:defRPr/>
            </a:pPr>
            <a:fld id="{9FD54D0F-DE20-458F-9711-211063689A02}" type="slidenum">
              <a:rPr lang="zh-CN" altLang="en-US" smtClean="0"/>
              <a:pPr>
                <a:defRPr/>
              </a:pPr>
              <a:t>51</a:t>
            </a:fld>
            <a:endParaRPr lang="en-US" altLang="zh-CN"/>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122890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p:txBody>
          <a:bodyPr/>
          <a:lstStyle/>
          <a:p>
            <a:pPr>
              <a:defRPr/>
            </a:pPr>
            <a:fld id="{9FD54D0F-DE20-458F-9711-211063689A02}" type="slidenum">
              <a:rPr lang="zh-CN" altLang="en-US" smtClean="0"/>
              <a:pPr>
                <a:defRPr/>
              </a:pPr>
              <a:t>60</a:t>
            </a:fld>
            <a:endParaRPr lang="en-US" altLang="zh-CN"/>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52269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p:txBody>
          <a:bodyPr/>
          <a:lstStyle/>
          <a:p>
            <a:pPr>
              <a:defRPr/>
            </a:pPr>
            <a:fld id="{FC2DA121-BC35-4391-B492-7EE07A8E23B9}" type="slidenum">
              <a:rPr lang="zh-CN" altLang="en-US" smtClean="0"/>
              <a:pPr>
                <a:defRPr/>
              </a:pPr>
              <a:t>67</a:t>
            </a:fld>
            <a:endParaRPr lang="en-US" altLang="zh-CN"/>
          </a:p>
        </p:txBody>
      </p:sp>
      <p:sp>
        <p:nvSpPr>
          <p:cNvPr id="135171" name="Rectangle 2"/>
          <p:cNvSpPr>
            <a:spLocks noGrp="1" noRot="1" noChangeAspect="1" noChangeArrowheads="1" noTextEdit="1"/>
          </p:cNvSpPr>
          <p:nvPr>
            <p:ph type="sldImg"/>
          </p:nvPr>
        </p:nvSpPr>
        <p:spPr>
          <a:solidFill>
            <a:srgbClr val="FFFFFF"/>
          </a:solidFill>
          <a:ln/>
        </p:spPr>
      </p:sp>
      <p:sp>
        <p:nvSpPr>
          <p:cNvPr id="13517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8</a:t>
            </a:fld>
            <a:endParaRPr lang="en-US" altLang="zh-CN"/>
          </a:p>
        </p:txBody>
      </p:sp>
    </p:spTree>
    <p:extLst>
      <p:ext uri="{BB962C8B-B14F-4D97-AF65-F5344CB8AC3E}">
        <p14:creationId xmlns:p14="http://schemas.microsoft.com/office/powerpoint/2010/main" val="25254544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hlinkClick r:id="rId3"/>
              </a:rPr>
              <a:t>论文下载地址：</a:t>
            </a:r>
            <a:r>
              <a:rPr lang="en-US" altLang="zh-CN" dirty="0">
                <a:hlinkClick r:id="rId3"/>
              </a:rPr>
              <a:t>https://eprint.iacr.org/2020/014.pdf</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70</a:t>
            </a:fld>
            <a:endParaRPr lang="en-US" altLang="zh-CN"/>
          </a:p>
        </p:txBody>
      </p:sp>
    </p:spTree>
    <p:extLst>
      <p:ext uri="{BB962C8B-B14F-4D97-AF65-F5344CB8AC3E}">
        <p14:creationId xmlns:p14="http://schemas.microsoft.com/office/powerpoint/2010/main" val="2553247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研究创建了一个带有前缀</a:t>
            </a:r>
            <a:r>
              <a:rPr kumimoji="1" lang="en-US" altLang="zh-CN" sz="1200" b="0" i="0" kern="1200" dirty="0">
                <a:solidFill>
                  <a:schemeClr val="tx1"/>
                </a:solidFill>
                <a:effectLst/>
                <a:latin typeface="Times New Roman" pitchFamily="18" charset="0"/>
                <a:ea typeface="宋体" charset="-122"/>
                <a:cs typeface="+mn-cs"/>
              </a:rPr>
              <a:t>99040d047fe81780012000</a:t>
            </a:r>
            <a:r>
              <a:rPr kumimoji="1" lang="zh-CN" altLang="en-US" sz="1200" b="0" i="0" kern="1200" dirty="0">
                <a:solidFill>
                  <a:schemeClr val="tx1"/>
                </a:solidFill>
                <a:effectLst/>
                <a:latin typeface="Times New Roman" pitchFamily="18" charset="0"/>
                <a:ea typeface="宋体" charset="-122"/>
                <a:cs typeface="+mn-cs"/>
              </a:rPr>
              <a:t>和</a:t>
            </a:r>
            <a:r>
              <a:rPr kumimoji="1" lang="en-US" altLang="zh-CN" sz="1200" b="0" i="0" kern="1200" dirty="0">
                <a:solidFill>
                  <a:schemeClr val="tx1"/>
                </a:solidFill>
                <a:effectLst/>
                <a:latin typeface="Times New Roman" pitchFamily="18" charset="0"/>
                <a:ea typeface="宋体" charset="-122"/>
                <a:cs typeface="+mn-cs"/>
              </a:rPr>
              <a:t>99030d047fe81780011800</a:t>
            </a:r>
            <a:r>
              <a:rPr kumimoji="1" lang="zh-CN" altLang="en-US" sz="1200" b="0" i="0" kern="1200" dirty="0">
                <a:solidFill>
                  <a:schemeClr val="tx1"/>
                </a:solidFill>
                <a:effectLst/>
                <a:latin typeface="Times New Roman" pitchFamily="18" charset="0"/>
                <a:ea typeface="宋体" charset="-122"/>
                <a:cs typeface="+mn-cs"/>
              </a:rPr>
              <a:t>（以十六进制表示）的选择前缀冲突。大家可以下载以下两条消息，并使用</a:t>
            </a:r>
            <a:r>
              <a:rPr kumimoji="1" lang="en-US" altLang="zh-CN" sz="1200" b="0" i="0" kern="1200" dirty="0">
                <a:solidFill>
                  <a:schemeClr val="tx1"/>
                </a:solidFill>
                <a:effectLst/>
                <a:latin typeface="Times New Roman" pitchFamily="18" charset="0"/>
                <a:ea typeface="宋体" charset="-122"/>
                <a:cs typeface="+mn-cs"/>
              </a:rPr>
              <a:t>sha1sum</a:t>
            </a:r>
            <a:r>
              <a:rPr kumimoji="1" lang="zh-CN" altLang="en-US" sz="1200" b="0" i="0" kern="1200" dirty="0">
                <a:solidFill>
                  <a:schemeClr val="tx1"/>
                </a:solidFill>
                <a:effectLst/>
                <a:latin typeface="Times New Roman" pitchFamily="18" charset="0"/>
                <a:ea typeface="宋体" charset="-122"/>
                <a:cs typeface="+mn-cs"/>
              </a:rPr>
              <a:t>工具验证其哈希值。</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1" i="0" kern="1200" dirty="0">
                <a:solidFill>
                  <a:schemeClr val="tx1"/>
                </a:solidFill>
                <a:effectLst/>
                <a:latin typeface="Times New Roman" pitchFamily="18" charset="0"/>
                <a:ea typeface="宋体" charset="-122"/>
                <a:cs typeface="+mn-cs"/>
              </a:rPr>
              <a:t>相关系统漏洞情况</a:t>
            </a:r>
            <a:endParaRPr kumimoji="1" lang="zh-CN" altLang="en-US" sz="1200" b="0" i="0" kern="1200" dirty="0">
              <a:solidFill>
                <a:schemeClr val="tx1"/>
              </a:solidFill>
              <a:effectLst/>
              <a:latin typeface="Times New Roman" pitchFamily="18" charset="0"/>
              <a:ea typeface="宋体" charset="-122"/>
              <a:cs typeface="+mn-cs"/>
            </a:endParaRPr>
          </a:p>
          <a:p>
            <a:r>
              <a:rPr kumimoji="1" lang="en-US" altLang="zh-CN" sz="1200" b="1" i="0" kern="1200" dirty="0" err="1">
                <a:solidFill>
                  <a:schemeClr val="tx1"/>
                </a:solidFill>
                <a:effectLst/>
                <a:latin typeface="Times New Roman" pitchFamily="18" charset="0"/>
                <a:ea typeface="宋体" charset="-122"/>
                <a:cs typeface="+mn-cs"/>
              </a:rPr>
              <a:t>GnuPG</a:t>
            </a:r>
            <a:endParaRPr kumimoji="1" lang="zh-CN" altLang="en-US"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在</a:t>
            </a:r>
            <a:r>
              <a:rPr kumimoji="1" lang="en-US" altLang="zh-CN" sz="1200" b="0" i="0" kern="1200" dirty="0">
                <a:solidFill>
                  <a:schemeClr val="tx1"/>
                </a:solidFill>
                <a:effectLst/>
                <a:latin typeface="Times New Roman" pitchFamily="18" charset="0"/>
                <a:ea typeface="宋体" charset="-122"/>
                <a:cs typeface="+mn-cs"/>
              </a:rPr>
              <a:t>2019</a:t>
            </a:r>
            <a:r>
              <a:rPr kumimoji="1" lang="zh-CN" altLang="en-US" sz="1200" b="0" i="0" kern="1200" dirty="0">
                <a:solidFill>
                  <a:schemeClr val="tx1"/>
                </a:solidFill>
                <a:effectLst/>
                <a:latin typeface="Times New Roman" pitchFamily="18" charset="0"/>
                <a:ea typeface="宋体" charset="-122"/>
                <a:cs typeface="+mn-cs"/>
              </a:rPr>
              <a:t>年</a:t>
            </a:r>
            <a:r>
              <a:rPr kumimoji="1" lang="en-US" altLang="zh-CN" sz="1200" b="0" i="0" kern="1200" dirty="0">
                <a:solidFill>
                  <a:schemeClr val="tx1"/>
                </a:solidFill>
                <a:effectLst/>
                <a:latin typeface="Times New Roman" pitchFamily="18" charset="0"/>
                <a:ea typeface="宋体" charset="-122"/>
                <a:cs typeface="+mn-cs"/>
              </a:rPr>
              <a:t>5</a:t>
            </a:r>
            <a:r>
              <a:rPr kumimoji="1" lang="zh-CN" altLang="en-US" sz="1200" b="0" i="0" kern="1200" dirty="0">
                <a:solidFill>
                  <a:schemeClr val="tx1"/>
                </a:solidFill>
                <a:effectLst/>
                <a:latin typeface="Times New Roman" pitchFamily="18" charset="0"/>
                <a:ea typeface="宋体" charset="-122"/>
                <a:cs typeface="+mn-cs"/>
              </a:rPr>
              <a:t>月</a:t>
            </a:r>
            <a:r>
              <a:rPr kumimoji="1" lang="en-US" altLang="zh-CN" sz="1200" b="0" i="0" kern="1200" dirty="0">
                <a:solidFill>
                  <a:schemeClr val="tx1"/>
                </a:solidFill>
                <a:effectLst/>
                <a:latin typeface="Times New Roman" pitchFamily="18" charset="0"/>
                <a:ea typeface="宋体" charset="-122"/>
                <a:cs typeface="+mn-cs"/>
              </a:rPr>
              <a:t>9</a:t>
            </a:r>
            <a:r>
              <a:rPr kumimoji="1" lang="zh-CN" altLang="en-US" sz="1200" b="0" i="0" kern="1200" dirty="0">
                <a:solidFill>
                  <a:schemeClr val="tx1"/>
                </a:solidFill>
                <a:effectLst/>
                <a:latin typeface="Times New Roman" pitchFamily="18" charset="0"/>
                <a:ea typeface="宋体" charset="-122"/>
                <a:cs typeface="+mn-cs"/>
              </a:rPr>
              <a:t>日以及</a:t>
            </a:r>
            <a:r>
              <a:rPr kumimoji="1" lang="en-US" altLang="zh-CN" sz="1200" b="0" i="0" kern="1200" dirty="0" err="1">
                <a:solidFill>
                  <a:schemeClr val="tx1"/>
                </a:solidFill>
                <a:effectLst/>
                <a:latin typeface="Times New Roman" pitchFamily="18" charset="0"/>
                <a:ea typeface="宋体" charset="-122"/>
                <a:cs typeface="+mn-cs"/>
              </a:rPr>
              <a:t>GnuPG</a:t>
            </a:r>
            <a:r>
              <a:rPr kumimoji="1" lang="zh-CN" altLang="en-US" sz="1200" b="0" i="0" kern="1200" dirty="0">
                <a:solidFill>
                  <a:schemeClr val="tx1"/>
                </a:solidFill>
                <a:effectLst/>
                <a:latin typeface="Times New Roman" pitchFamily="18" charset="0"/>
                <a:ea typeface="宋体" charset="-122"/>
                <a:cs typeface="+mn-cs"/>
              </a:rPr>
              <a:t>开发人员讨论了这种攻击，并在</a:t>
            </a:r>
            <a:r>
              <a:rPr kumimoji="1" lang="en-US" altLang="zh-CN" sz="1200" b="0" i="0" kern="1200" dirty="0">
                <a:solidFill>
                  <a:schemeClr val="tx1"/>
                </a:solidFill>
                <a:effectLst/>
                <a:latin typeface="Times New Roman" pitchFamily="18" charset="0"/>
                <a:ea typeface="宋体" charset="-122"/>
                <a:cs typeface="+mn-cs"/>
              </a:rPr>
              <a:t>2019</a:t>
            </a:r>
            <a:r>
              <a:rPr kumimoji="1" lang="zh-CN" altLang="en-US" sz="1200" b="0" i="0" kern="1200" dirty="0">
                <a:solidFill>
                  <a:schemeClr val="tx1"/>
                </a:solidFill>
                <a:effectLst/>
                <a:latin typeface="Times New Roman" pitchFamily="18" charset="0"/>
                <a:ea typeface="宋体" charset="-122"/>
                <a:cs typeface="+mn-cs"/>
              </a:rPr>
              <a:t>年</a:t>
            </a:r>
            <a:r>
              <a:rPr kumimoji="1" lang="en-US" altLang="zh-CN" sz="1200" b="0" i="0" kern="1200" dirty="0">
                <a:solidFill>
                  <a:schemeClr val="tx1"/>
                </a:solidFill>
                <a:effectLst/>
                <a:latin typeface="Times New Roman" pitchFamily="18" charset="0"/>
                <a:ea typeface="宋体" charset="-122"/>
                <a:cs typeface="+mn-cs"/>
              </a:rPr>
              <a:t>10</a:t>
            </a:r>
            <a:r>
              <a:rPr kumimoji="1" lang="zh-CN" altLang="en-US" sz="1200" b="0" i="0" kern="1200" dirty="0">
                <a:solidFill>
                  <a:schemeClr val="tx1"/>
                </a:solidFill>
                <a:effectLst/>
                <a:latin typeface="Times New Roman" pitchFamily="18" charset="0"/>
                <a:ea typeface="宋体" charset="-122"/>
                <a:cs typeface="+mn-cs"/>
              </a:rPr>
              <a:t>月</a:t>
            </a:r>
            <a:r>
              <a:rPr kumimoji="1" lang="en-US" altLang="zh-CN" sz="1200" b="0" i="0" kern="1200" dirty="0">
                <a:solidFill>
                  <a:schemeClr val="tx1"/>
                </a:solidFill>
                <a:effectLst/>
                <a:latin typeface="Times New Roman" pitchFamily="18" charset="0"/>
                <a:ea typeface="宋体" charset="-122"/>
                <a:cs typeface="+mn-cs"/>
              </a:rPr>
              <a:t>1</a:t>
            </a:r>
            <a:r>
              <a:rPr kumimoji="1" lang="zh-CN" altLang="en-US" sz="1200" b="0" i="0" kern="1200" dirty="0">
                <a:solidFill>
                  <a:schemeClr val="tx1"/>
                </a:solidFill>
                <a:effectLst/>
                <a:latin typeface="Times New Roman" pitchFamily="18" charset="0"/>
                <a:ea typeface="宋体" charset="-122"/>
                <a:cs typeface="+mn-cs"/>
              </a:rPr>
              <a:t>日将新发现的选定前缀冲突发出通知。问题的</a:t>
            </a:r>
            <a:r>
              <a:rPr kumimoji="1" lang="en-US" altLang="zh-CN" sz="1200" b="0" i="0" kern="1200" dirty="0">
                <a:solidFill>
                  <a:schemeClr val="tx1"/>
                </a:solidFill>
                <a:effectLst/>
                <a:latin typeface="Times New Roman" pitchFamily="18" charset="0"/>
                <a:ea typeface="宋体" charset="-122"/>
                <a:cs typeface="+mn-cs"/>
              </a:rPr>
              <a:t>CVE</a:t>
            </a:r>
            <a:r>
              <a:rPr kumimoji="1" lang="zh-CN" altLang="en-US" sz="1200" b="0" i="0" kern="1200" dirty="0">
                <a:solidFill>
                  <a:schemeClr val="tx1"/>
                </a:solidFill>
                <a:effectLst/>
                <a:latin typeface="Times New Roman" pitchFamily="18" charset="0"/>
                <a:ea typeface="宋体" charset="-122"/>
                <a:cs typeface="+mn-cs"/>
              </a:rPr>
              <a:t>编号为</a:t>
            </a:r>
            <a:r>
              <a:rPr kumimoji="1" lang="en-US" altLang="zh-CN" sz="1200" b="0" i="0" kern="1200" dirty="0">
                <a:solidFill>
                  <a:schemeClr val="tx1"/>
                </a:solidFill>
                <a:effectLst/>
                <a:latin typeface="Times New Roman" pitchFamily="18" charset="0"/>
                <a:ea typeface="宋体" charset="-122"/>
                <a:cs typeface="+mn-cs"/>
              </a:rPr>
              <a:t>CVE-2019-14855</a:t>
            </a:r>
            <a:r>
              <a:rPr kumimoji="1" lang="zh-CN" altLang="en-US" sz="1200" b="0" i="0" kern="1200" dirty="0">
                <a:solidFill>
                  <a:schemeClr val="tx1"/>
                </a:solidFill>
                <a:effectLst/>
                <a:latin typeface="Times New Roman" pitchFamily="18" charset="0"/>
                <a:ea typeface="宋体" charset="-122"/>
                <a:cs typeface="+mn-cs"/>
              </a:rPr>
              <a:t>。 </a:t>
            </a:r>
            <a:r>
              <a:rPr kumimoji="1" lang="en-US" altLang="zh-CN" sz="1200" b="0" i="0" kern="1200" dirty="0" err="1">
                <a:solidFill>
                  <a:schemeClr val="tx1"/>
                </a:solidFill>
                <a:effectLst/>
                <a:latin typeface="Times New Roman" pitchFamily="18" charset="0"/>
                <a:ea typeface="宋体" charset="-122"/>
                <a:cs typeface="+mn-cs"/>
              </a:rPr>
              <a:t>GnuPG</a:t>
            </a:r>
            <a:r>
              <a:rPr kumimoji="1" lang="en-US" altLang="zh-CN" sz="1200" b="0" i="0" kern="1200" dirty="0">
                <a:solidFill>
                  <a:schemeClr val="tx1"/>
                </a:solidFill>
                <a:effectLst/>
                <a:latin typeface="Times New Roman" pitchFamily="18" charset="0"/>
                <a:ea typeface="宋体" charset="-122"/>
                <a:cs typeface="+mn-cs"/>
              </a:rPr>
              <a:t> 2.2.18</a:t>
            </a:r>
            <a:r>
              <a:rPr kumimoji="1" lang="zh-CN" altLang="en-US" sz="1200" b="0" i="0" kern="1200" dirty="0">
                <a:solidFill>
                  <a:schemeClr val="tx1"/>
                </a:solidFill>
                <a:effectLst/>
                <a:latin typeface="Times New Roman" pitchFamily="18" charset="0"/>
                <a:ea typeface="宋体" charset="-122"/>
                <a:cs typeface="+mn-cs"/>
              </a:rPr>
              <a:t>版（</a:t>
            </a:r>
            <a:r>
              <a:rPr kumimoji="1" lang="en-US" altLang="zh-CN" sz="1200" b="0" i="0" kern="1200" dirty="0">
                <a:solidFill>
                  <a:schemeClr val="tx1"/>
                </a:solidFill>
                <a:effectLst/>
                <a:latin typeface="Times New Roman" pitchFamily="18" charset="0"/>
                <a:ea typeface="宋体" charset="-122"/>
                <a:cs typeface="+mn-cs"/>
              </a:rPr>
              <a:t>2019</a:t>
            </a:r>
            <a:r>
              <a:rPr kumimoji="1" lang="zh-CN" altLang="en-US" sz="1200" b="0" i="0" kern="1200" dirty="0">
                <a:solidFill>
                  <a:schemeClr val="tx1"/>
                </a:solidFill>
                <a:effectLst/>
                <a:latin typeface="Times New Roman" pitchFamily="18" charset="0"/>
                <a:ea typeface="宋体" charset="-122"/>
                <a:cs typeface="+mn-cs"/>
              </a:rPr>
              <a:t>年</a:t>
            </a:r>
            <a:r>
              <a:rPr kumimoji="1" lang="en-US" altLang="zh-CN" sz="1200" b="0" i="0" kern="1200" dirty="0">
                <a:solidFill>
                  <a:schemeClr val="tx1"/>
                </a:solidFill>
                <a:effectLst/>
                <a:latin typeface="Times New Roman" pitchFamily="18" charset="0"/>
                <a:ea typeface="宋体" charset="-122"/>
                <a:cs typeface="+mn-cs"/>
              </a:rPr>
              <a:t>11</a:t>
            </a:r>
            <a:r>
              <a:rPr kumimoji="1" lang="zh-CN" altLang="en-US" sz="1200" b="0" i="0" kern="1200" dirty="0">
                <a:solidFill>
                  <a:schemeClr val="tx1"/>
                </a:solidFill>
                <a:effectLst/>
                <a:latin typeface="Times New Roman" pitchFamily="18" charset="0"/>
                <a:ea typeface="宋体" charset="-122"/>
                <a:cs typeface="+mn-cs"/>
              </a:rPr>
              <a:t>月</a:t>
            </a:r>
            <a:r>
              <a:rPr kumimoji="1" lang="en-US" altLang="zh-CN" sz="1200" b="0" i="0" kern="1200" dirty="0">
                <a:solidFill>
                  <a:schemeClr val="tx1"/>
                </a:solidFill>
                <a:effectLst/>
                <a:latin typeface="Times New Roman" pitchFamily="18" charset="0"/>
                <a:ea typeface="宋体" charset="-122"/>
                <a:cs typeface="+mn-cs"/>
              </a:rPr>
              <a:t>25</a:t>
            </a:r>
            <a:r>
              <a:rPr kumimoji="1" lang="zh-CN" altLang="en-US" sz="1200" b="0" i="0" kern="1200" dirty="0">
                <a:solidFill>
                  <a:schemeClr val="tx1"/>
                </a:solidFill>
                <a:effectLst/>
                <a:latin typeface="Times New Roman" pitchFamily="18" charset="0"/>
                <a:ea typeface="宋体" charset="-122"/>
                <a:cs typeface="+mn-cs"/>
              </a:rPr>
              <a:t>日发布）中包含的</a:t>
            </a:r>
            <a:r>
              <a:rPr kumimoji="1" lang="en-US" altLang="zh-CN" sz="1200" b="0" i="0" kern="1200" dirty="0">
                <a:solidFill>
                  <a:schemeClr val="tx1"/>
                </a:solidFill>
                <a:effectLst/>
                <a:latin typeface="Times New Roman" pitchFamily="18" charset="0"/>
                <a:ea typeface="宋体" charset="-122"/>
                <a:cs typeface="+mn-cs"/>
              </a:rPr>
              <a:t>edc36f5</a:t>
            </a:r>
            <a:r>
              <a:rPr kumimoji="1" lang="zh-CN" altLang="en-US" sz="1200" b="0" i="0" kern="1200" dirty="0">
                <a:solidFill>
                  <a:schemeClr val="tx1"/>
                </a:solidFill>
                <a:effectLst/>
                <a:latin typeface="Times New Roman" pitchFamily="18" charset="0"/>
                <a:ea typeface="宋体" charset="-122"/>
                <a:cs typeface="+mn-cs"/>
              </a:rPr>
              <a:t>提交中已采取策略：对</a:t>
            </a:r>
            <a:r>
              <a:rPr kumimoji="1" lang="en-US" altLang="zh-CN" sz="1200" b="0" i="0" kern="1200" dirty="0">
                <a:solidFill>
                  <a:schemeClr val="tx1"/>
                </a:solidFill>
                <a:effectLst/>
                <a:latin typeface="Times New Roman" pitchFamily="18" charset="0"/>
                <a:ea typeface="宋体" charset="-122"/>
                <a:cs typeface="+mn-cs"/>
              </a:rPr>
              <a:t>2019-01-19</a:t>
            </a:r>
            <a:r>
              <a:rPr kumimoji="1" lang="zh-CN" altLang="en-US" sz="1200" b="0" i="0" kern="1200" dirty="0">
                <a:solidFill>
                  <a:schemeClr val="tx1"/>
                </a:solidFill>
                <a:effectLst/>
                <a:latin typeface="Times New Roman" pitchFamily="18" charset="0"/>
                <a:ea typeface="宋体" charset="-122"/>
                <a:cs typeface="+mn-cs"/>
              </a:rPr>
              <a:t>之后基于</a:t>
            </a:r>
            <a:r>
              <a:rPr kumimoji="1" lang="en-US" altLang="zh-CN" sz="1200" b="0" i="0" kern="1200" dirty="0">
                <a:solidFill>
                  <a:schemeClr val="tx1"/>
                </a:solidFill>
                <a:effectLst/>
                <a:latin typeface="Times New Roman" pitchFamily="18" charset="0"/>
                <a:ea typeface="宋体" charset="-122"/>
                <a:cs typeface="+mn-cs"/>
              </a:rPr>
              <a:t>SHA-1</a:t>
            </a:r>
            <a:r>
              <a:rPr kumimoji="1" lang="zh-CN" altLang="en-US" sz="1200" b="0" i="0" kern="1200" dirty="0">
                <a:solidFill>
                  <a:schemeClr val="tx1"/>
                </a:solidFill>
                <a:effectLst/>
                <a:latin typeface="Times New Roman" pitchFamily="18" charset="0"/>
                <a:ea typeface="宋体" charset="-122"/>
                <a:cs typeface="+mn-cs"/>
              </a:rPr>
              <a:t>创建的身份签名视为无效。</a:t>
            </a:r>
          </a:p>
          <a:p>
            <a:r>
              <a:rPr kumimoji="1" lang="en-US" altLang="zh-CN" sz="1200" b="1" i="0" kern="1200" dirty="0" err="1">
                <a:solidFill>
                  <a:schemeClr val="tx1"/>
                </a:solidFill>
                <a:effectLst/>
                <a:latin typeface="Times New Roman" pitchFamily="18" charset="0"/>
                <a:ea typeface="宋体" charset="-122"/>
                <a:cs typeface="+mn-cs"/>
              </a:rPr>
              <a:t>CAcert</a:t>
            </a:r>
            <a:endParaRPr kumimoji="1" lang="zh-CN" altLang="en-US" sz="1200" b="0" i="0" kern="1200" dirty="0">
              <a:solidFill>
                <a:schemeClr val="tx1"/>
              </a:solidFill>
              <a:effectLst/>
              <a:latin typeface="Times New Roman" pitchFamily="18" charset="0"/>
              <a:ea typeface="宋体" charset="-122"/>
              <a:cs typeface="+mn-cs"/>
            </a:endParaRPr>
          </a:p>
          <a:p>
            <a:r>
              <a:rPr kumimoji="1" lang="en-US" altLang="zh-CN" sz="1200" b="0" i="0" kern="1200" dirty="0" err="1">
                <a:solidFill>
                  <a:schemeClr val="tx1"/>
                </a:solidFill>
                <a:effectLst/>
                <a:latin typeface="Times New Roman" pitchFamily="18" charset="0"/>
                <a:ea typeface="宋体" charset="-122"/>
                <a:cs typeface="+mn-cs"/>
              </a:rPr>
              <a:t>CAcert</a:t>
            </a:r>
            <a:r>
              <a:rPr kumimoji="1" lang="zh-CN" altLang="en-US" sz="1200" b="0" i="0" kern="1200" dirty="0">
                <a:solidFill>
                  <a:schemeClr val="tx1"/>
                </a:solidFill>
                <a:effectLst/>
                <a:latin typeface="Times New Roman" pitchFamily="18" charset="0"/>
                <a:ea typeface="宋体" charset="-122"/>
                <a:cs typeface="+mn-cs"/>
              </a:rPr>
              <a:t>是</a:t>
            </a:r>
            <a:r>
              <a:rPr kumimoji="1" lang="en-US" altLang="zh-CN" sz="1200" b="0" i="0" kern="1200" dirty="0">
                <a:solidFill>
                  <a:schemeClr val="tx1"/>
                </a:solidFill>
                <a:effectLst/>
                <a:latin typeface="Times New Roman" pitchFamily="18" charset="0"/>
                <a:ea typeface="宋体" charset="-122"/>
                <a:cs typeface="+mn-cs"/>
              </a:rPr>
              <a:t>PGP</a:t>
            </a:r>
            <a:r>
              <a:rPr kumimoji="1" lang="zh-CN" altLang="en-US" sz="1200" b="0" i="0" kern="1200" dirty="0">
                <a:solidFill>
                  <a:schemeClr val="tx1"/>
                </a:solidFill>
                <a:effectLst/>
                <a:latin typeface="Times New Roman" pitchFamily="18" charset="0"/>
                <a:ea typeface="宋体" charset="-122"/>
                <a:cs typeface="+mn-cs"/>
              </a:rPr>
              <a:t>密钥的主要</a:t>
            </a:r>
            <a:r>
              <a:rPr kumimoji="1" lang="en-US" altLang="zh-CN" sz="1200" b="0" i="0" kern="1200" dirty="0">
                <a:solidFill>
                  <a:schemeClr val="tx1"/>
                </a:solidFill>
                <a:effectLst/>
                <a:latin typeface="Times New Roman" pitchFamily="18" charset="0"/>
                <a:ea typeface="宋体" charset="-122"/>
                <a:cs typeface="+mn-cs"/>
              </a:rPr>
              <a:t>CA</a:t>
            </a:r>
            <a:r>
              <a:rPr kumimoji="1" lang="zh-CN" altLang="en-US" sz="1200" b="0" i="0" kern="1200" dirty="0">
                <a:solidFill>
                  <a:schemeClr val="tx1"/>
                </a:solidFill>
                <a:effectLst/>
                <a:latin typeface="Times New Roman" pitchFamily="18" charset="0"/>
                <a:ea typeface="宋体" charset="-122"/>
                <a:cs typeface="+mn-cs"/>
              </a:rPr>
              <a:t>之一。在公共密钥服务器上，有大量带有</a:t>
            </a:r>
            <a:r>
              <a:rPr kumimoji="1" lang="en-US" altLang="zh-CN" sz="1200" b="0" i="0" kern="1200" dirty="0" err="1">
                <a:solidFill>
                  <a:schemeClr val="tx1"/>
                </a:solidFill>
                <a:effectLst/>
                <a:latin typeface="Times New Roman" pitchFamily="18" charset="0"/>
                <a:ea typeface="宋体" charset="-122"/>
                <a:cs typeface="+mn-cs"/>
              </a:rPr>
              <a:t>CAcert</a:t>
            </a:r>
            <a:r>
              <a:rPr kumimoji="1" lang="zh-CN" altLang="en-US" sz="1200" b="0" i="0" kern="1200" dirty="0">
                <a:solidFill>
                  <a:schemeClr val="tx1"/>
                </a:solidFill>
                <a:effectLst/>
                <a:latin typeface="Times New Roman" pitchFamily="18" charset="0"/>
                <a:ea typeface="宋体" charset="-122"/>
                <a:cs typeface="+mn-cs"/>
              </a:rPr>
              <a:t>最新</a:t>
            </a:r>
            <a:r>
              <a:rPr kumimoji="1" lang="en-US" altLang="zh-CN" sz="1200" b="0" i="0" kern="1200" dirty="0">
                <a:solidFill>
                  <a:schemeClr val="tx1"/>
                </a:solidFill>
                <a:effectLst/>
                <a:latin typeface="Times New Roman" pitchFamily="18" charset="0"/>
                <a:ea typeface="宋体" charset="-122"/>
                <a:cs typeface="+mn-cs"/>
              </a:rPr>
              <a:t>SHA-1</a:t>
            </a:r>
            <a:r>
              <a:rPr kumimoji="1" lang="zh-CN" altLang="en-US" sz="1200" b="0" i="0" kern="1200" dirty="0">
                <a:solidFill>
                  <a:schemeClr val="tx1"/>
                </a:solidFill>
                <a:effectLst/>
                <a:latin typeface="Times New Roman" pitchFamily="18" charset="0"/>
                <a:ea typeface="宋体" charset="-122"/>
                <a:cs typeface="+mn-cs"/>
              </a:rPr>
              <a:t>签名的密钥。在</a:t>
            </a:r>
            <a:r>
              <a:rPr kumimoji="1" lang="en-US" altLang="zh-CN" sz="1200" b="0" i="0" kern="1200" dirty="0">
                <a:solidFill>
                  <a:schemeClr val="tx1"/>
                </a:solidFill>
                <a:effectLst/>
                <a:latin typeface="Times New Roman" pitchFamily="18" charset="0"/>
                <a:ea typeface="宋体" charset="-122"/>
                <a:cs typeface="+mn-cs"/>
              </a:rPr>
              <a:t>12</a:t>
            </a:r>
            <a:r>
              <a:rPr kumimoji="1" lang="zh-CN" altLang="en-US" sz="1200" b="0" i="0" kern="1200" dirty="0">
                <a:solidFill>
                  <a:schemeClr val="tx1"/>
                </a:solidFill>
                <a:effectLst/>
                <a:latin typeface="Times New Roman" pitchFamily="18" charset="0"/>
                <a:ea typeface="宋体" charset="-122"/>
                <a:cs typeface="+mn-cs"/>
              </a:rPr>
              <a:t>月</a:t>
            </a:r>
            <a:r>
              <a:rPr kumimoji="1" lang="en-US" altLang="zh-CN" sz="1200" b="0" i="0" kern="1200" dirty="0">
                <a:solidFill>
                  <a:schemeClr val="tx1"/>
                </a:solidFill>
                <a:effectLst/>
                <a:latin typeface="Times New Roman" pitchFamily="18" charset="0"/>
                <a:ea typeface="宋体" charset="-122"/>
                <a:cs typeface="+mn-cs"/>
              </a:rPr>
              <a:t>14</a:t>
            </a:r>
            <a:r>
              <a:rPr kumimoji="1" lang="zh-CN" altLang="en-US" sz="1200" b="0" i="0" kern="1200" dirty="0">
                <a:solidFill>
                  <a:schemeClr val="tx1"/>
                </a:solidFill>
                <a:effectLst/>
                <a:latin typeface="Times New Roman" pitchFamily="18" charset="0"/>
                <a:ea typeface="宋体" charset="-122"/>
                <a:cs typeface="+mn-cs"/>
              </a:rPr>
              <a:t>日通过电子邮件联系，并在</a:t>
            </a:r>
            <a:r>
              <a:rPr kumimoji="1" lang="en-US" altLang="zh-CN" sz="1200" b="0" i="0" kern="1200" dirty="0">
                <a:solidFill>
                  <a:schemeClr val="tx1"/>
                </a:solidFill>
                <a:effectLst/>
                <a:latin typeface="Times New Roman" pitchFamily="18" charset="0"/>
                <a:ea typeface="宋体" charset="-122"/>
                <a:cs typeface="+mn-cs"/>
              </a:rPr>
              <a:t>1</a:t>
            </a:r>
            <a:r>
              <a:rPr kumimoji="1" lang="zh-CN" altLang="en-US" sz="1200" b="0" i="0" kern="1200" dirty="0">
                <a:solidFill>
                  <a:schemeClr val="tx1"/>
                </a:solidFill>
                <a:effectLst/>
                <a:latin typeface="Times New Roman" pitchFamily="18" charset="0"/>
                <a:ea typeface="宋体" charset="-122"/>
                <a:cs typeface="+mn-cs"/>
              </a:rPr>
              <a:t>月</a:t>
            </a:r>
            <a:r>
              <a:rPr kumimoji="1" lang="en-US" altLang="zh-CN" sz="1200" b="0" i="0" kern="1200" dirty="0">
                <a:solidFill>
                  <a:schemeClr val="tx1"/>
                </a:solidFill>
                <a:effectLst/>
                <a:latin typeface="Times New Roman" pitchFamily="18" charset="0"/>
                <a:ea typeface="宋体" charset="-122"/>
                <a:cs typeface="+mn-cs"/>
              </a:rPr>
              <a:t>6</a:t>
            </a:r>
            <a:r>
              <a:rPr kumimoji="1" lang="zh-CN" altLang="en-US" sz="1200" b="0" i="0" kern="1200" dirty="0">
                <a:solidFill>
                  <a:schemeClr val="tx1"/>
                </a:solidFill>
                <a:effectLst/>
                <a:latin typeface="Times New Roman" pitchFamily="18" charset="0"/>
                <a:ea typeface="宋体" charset="-122"/>
                <a:cs typeface="+mn-cs"/>
              </a:rPr>
              <a:t>日收到确认此答复。</a:t>
            </a:r>
            <a:r>
              <a:rPr kumimoji="1" lang="en-US" altLang="zh-CN" sz="1200" b="0" i="0" kern="1200" dirty="0" err="1">
                <a:solidFill>
                  <a:schemeClr val="tx1"/>
                </a:solidFill>
                <a:effectLst/>
                <a:latin typeface="Times New Roman" pitchFamily="18" charset="0"/>
                <a:ea typeface="宋体" charset="-122"/>
                <a:cs typeface="+mn-cs"/>
              </a:rPr>
              <a:t>CAcert</a:t>
            </a:r>
            <a:r>
              <a:rPr kumimoji="1" lang="zh-CN" altLang="en-US" sz="1200" b="0" i="0" kern="1200" dirty="0">
                <a:solidFill>
                  <a:schemeClr val="tx1"/>
                </a:solidFill>
                <a:effectLst/>
                <a:latin typeface="Times New Roman" pitchFamily="18" charset="0"/>
                <a:ea typeface="宋体" charset="-122"/>
                <a:cs typeface="+mn-cs"/>
              </a:rPr>
              <a:t>正计划切换到用于密钥认证的安全哈希功能。</a:t>
            </a:r>
          </a:p>
          <a:p>
            <a:r>
              <a:rPr kumimoji="1" lang="en-US" altLang="zh-CN" sz="1200" b="1" i="0" kern="1200" dirty="0">
                <a:solidFill>
                  <a:schemeClr val="tx1"/>
                </a:solidFill>
                <a:effectLst/>
                <a:latin typeface="Times New Roman" pitchFamily="18" charset="0"/>
                <a:ea typeface="宋体" charset="-122"/>
                <a:cs typeface="+mn-cs"/>
              </a:rPr>
              <a:t>OpenSSL</a:t>
            </a:r>
            <a:endParaRPr kumimoji="1" lang="zh-CN" altLang="en-US"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已于</a:t>
            </a:r>
            <a:r>
              <a:rPr kumimoji="1" lang="en-US" altLang="zh-CN" sz="1200" b="0" i="0" kern="1200" dirty="0">
                <a:solidFill>
                  <a:schemeClr val="tx1"/>
                </a:solidFill>
                <a:effectLst/>
                <a:latin typeface="Times New Roman" pitchFamily="18" charset="0"/>
                <a:ea typeface="宋体" charset="-122"/>
                <a:cs typeface="+mn-cs"/>
              </a:rPr>
              <a:t>12</a:t>
            </a:r>
            <a:r>
              <a:rPr kumimoji="1" lang="zh-CN" altLang="en-US" sz="1200" b="0" i="0" kern="1200" dirty="0">
                <a:solidFill>
                  <a:schemeClr val="tx1"/>
                </a:solidFill>
                <a:effectLst/>
                <a:latin typeface="Times New Roman" pitchFamily="18" charset="0"/>
                <a:ea typeface="宋体" charset="-122"/>
                <a:cs typeface="+mn-cs"/>
              </a:rPr>
              <a:t>月</a:t>
            </a:r>
            <a:r>
              <a:rPr kumimoji="1" lang="en-US" altLang="zh-CN" sz="1200" b="0" i="0" kern="1200" dirty="0">
                <a:solidFill>
                  <a:schemeClr val="tx1"/>
                </a:solidFill>
                <a:effectLst/>
                <a:latin typeface="Times New Roman" pitchFamily="18" charset="0"/>
                <a:ea typeface="宋体" charset="-122"/>
                <a:cs typeface="+mn-cs"/>
              </a:rPr>
              <a:t>14</a:t>
            </a:r>
            <a:r>
              <a:rPr kumimoji="1" lang="zh-CN" altLang="en-US" sz="1200" b="0" i="0" kern="1200" dirty="0">
                <a:solidFill>
                  <a:schemeClr val="tx1"/>
                </a:solidFill>
                <a:effectLst/>
                <a:latin typeface="Times New Roman" pitchFamily="18" charset="0"/>
                <a:ea typeface="宋体" charset="-122"/>
                <a:cs typeface="+mn-cs"/>
              </a:rPr>
              <a:t>日联系</a:t>
            </a:r>
            <a:r>
              <a:rPr kumimoji="1" lang="en-US" altLang="zh-CN" sz="1200" b="0" i="0" kern="1200" dirty="0">
                <a:solidFill>
                  <a:schemeClr val="tx1"/>
                </a:solidFill>
                <a:effectLst/>
                <a:latin typeface="Times New Roman" pitchFamily="18" charset="0"/>
                <a:ea typeface="宋体" charset="-122"/>
                <a:cs typeface="+mn-cs"/>
              </a:rPr>
              <a:t>OpenSSL</a:t>
            </a:r>
            <a:r>
              <a:rPr kumimoji="1" lang="zh-CN" altLang="en-US" sz="1200" b="0" i="0" kern="1200" dirty="0">
                <a:solidFill>
                  <a:schemeClr val="tx1"/>
                </a:solidFill>
                <a:effectLst/>
                <a:latin typeface="Times New Roman" pitchFamily="18" charset="0"/>
                <a:ea typeface="宋体" charset="-122"/>
                <a:cs typeface="+mn-cs"/>
              </a:rPr>
              <a:t>开发人员。已经在安全级别</a:t>
            </a:r>
            <a:r>
              <a:rPr kumimoji="1" lang="en-US" altLang="zh-CN" sz="1200" b="0" i="0" kern="1200" dirty="0">
                <a:solidFill>
                  <a:schemeClr val="tx1"/>
                </a:solidFill>
                <a:effectLst/>
                <a:latin typeface="Times New Roman" pitchFamily="18" charset="0"/>
                <a:ea typeface="宋体" charset="-122"/>
                <a:cs typeface="+mn-cs"/>
              </a:rPr>
              <a:t>1</a:t>
            </a:r>
            <a:r>
              <a:rPr kumimoji="1" lang="zh-CN" altLang="en-US" sz="1200" b="0" i="0" kern="1200" dirty="0">
                <a:solidFill>
                  <a:schemeClr val="tx1"/>
                </a:solidFill>
                <a:effectLst/>
                <a:latin typeface="Times New Roman" pitchFamily="18" charset="0"/>
                <a:ea typeface="宋体" charset="-122"/>
                <a:cs typeface="+mn-cs"/>
              </a:rPr>
              <a:t>（定义为</a:t>
            </a:r>
            <a:r>
              <a:rPr kumimoji="1" lang="en-US" altLang="zh-CN" sz="1200" b="0" i="0" kern="1200" dirty="0">
                <a:solidFill>
                  <a:schemeClr val="tx1"/>
                </a:solidFill>
                <a:effectLst/>
                <a:latin typeface="Times New Roman" pitchFamily="18" charset="0"/>
                <a:ea typeface="宋体" charset="-122"/>
                <a:cs typeface="+mn-cs"/>
              </a:rPr>
              <a:t>80</a:t>
            </a:r>
            <a:r>
              <a:rPr kumimoji="1" lang="zh-CN" altLang="en-US" sz="1200" b="0" i="0" kern="1200" dirty="0">
                <a:solidFill>
                  <a:schemeClr val="tx1"/>
                </a:solidFill>
                <a:effectLst/>
                <a:latin typeface="Times New Roman" pitchFamily="18" charset="0"/>
                <a:ea typeface="宋体" charset="-122"/>
                <a:cs typeface="+mn-cs"/>
              </a:rPr>
              <a:t>位安全性）禁用</a:t>
            </a:r>
            <a:r>
              <a:rPr kumimoji="1" lang="en-US" altLang="zh-CN" sz="1200" b="0" i="0" kern="1200" dirty="0">
                <a:solidFill>
                  <a:schemeClr val="tx1"/>
                </a:solidFill>
                <a:effectLst/>
                <a:latin typeface="Times New Roman" pitchFamily="18" charset="0"/>
                <a:ea typeface="宋体" charset="-122"/>
                <a:cs typeface="+mn-cs"/>
              </a:rPr>
              <a:t>SHA-1</a:t>
            </a:r>
            <a:r>
              <a:rPr kumimoji="1" lang="zh-CN" altLang="en-US" sz="1200" b="0" i="0" kern="1200" dirty="0">
                <a:solidFill>
                  <a:schemeClr val="tx1"/>
                </a:solidFill>
                <a:effectLst/>
                <a:latin typeface="Times New Roman" pitchFamily="18" charset="0"/>
                <a:ea typeface="宋体" charset="-122"/>
                <a:cs typeface="+mn-cs"/>
              </a:rPr>
              <a:t>。由于安全级别</a:t>
            </a:r>
            <a:r>
              <a:rPr kumimoji="1" lang="en-US" altLang="zh-CN" sz="1200" b="0" i="0" kern="1200" dirty="0">
                <a:solidFill>
                  <a:schemeClr val="tx1"/>
                </a:solidFill>
                <a:effectLst/>
                <a:latin typeface="Times New Roman" pitchFamily="18" charset="0"/>
                <a:ea typeface="宋体" charset="-122"/>
                <a:cs typeface="+mn-cs"/>
              </a:rPr>
              <a:t>1</a:t>
            </a:r>
            <a:r>
              <a:rPr kumimoji="1" lang="zh-CN" altLang="en-US" sz="1200" b="0" i="0" kern="1200" dirty="0">
                <a:solidFill>
                  <a:schemeClr val="tx1"/>
                </a:solidFill>
                <a:effectLst/>
                <a:latin typeface="Times New Roman" pitchFamily="18" charset="0"/>
                <a:ea typeface="宋体" charset="-122"/>
                <a:cs typeface="+mn-cs"/>
              </a:rPr>
              <a:t>是默认配置，该设置可以防止</a:t>
            </a:r>
            <a:r>
              <a:rPr kumimoji="1" lang="en-US" altLang="zh-CN" sz="1200" b="0" i="0" kern="1200" dirty="0">
                <a:solidFill>
                  <a:schemeClr val="tx1"/>
                </a:solidFill>
                <a:effectLst/>
                <a:latin typeface="Times New Roman" pitchFamily="18" charset="0"/>
                <a:ea typeface="宋体" charset="-122"/>
                <a:cs typeface="+mn-cs"/>
              </a:rPr>
              <a:t>SHA-1</a:t>
            </a:r>
            <a:r>
              <a:rPr kumimoji="1" lang="zh-CN" altLang="en-US" sz="1200" b="0" i="0" kern="1200" dirty="0">
                <a:solidFill>
                  <a:schemeClr val="tx1"/>
                </a:solidFill>
                <a:effectLst/>
                <a:latin typeface="Times New Roman" pitchFamily="18" charset="0"/>
                <a:ea typeface="宋体" charset="-122"/>
                <a:cs typeface="+mn-cs"/>
              </a:rPr>
              <a:t>用于证书和握手签名。</a:t>
            </a:r>
            <a:r>
              <a:rPr kumimoji="1" lang="en-US" altLang="zh-CN" sz="1200" b="0" i="0" kern="1200" dirty="0" err="1">
                <a:solidFill>
                  <a:schemeClr val="tx1"/>
                </a:solidFill>
                <a:effectLst/>
                <a:latin typeface="Times New Roman" pitchFamily="18" charset="0"/>
                <a:ea typeface="宋体" charset="-122"/>
                <a:cs typeface="+mn-cs"/>
              </a:rPr>
              <a:t>Debian</a:t>
            </a:r>
            <a:r>
              <a:rPr kumimoji="1" lang="en-US" altLang="zh-CN" sz="1200" b="0" i="0" kern="1200" dirty="0">
                <a:solidFill>
                  <a:schemeClr val="tx1"/>
                </a:solidFill>
                <a:effectLst/>
                <a:latin typeface="Times New Roman" pitchFamily="18" charset="0"/>
                <a:ea typeface="宋体" charset="-122"/>
                <a:cs typeface="+mn-cs"/>
              </a:rPr>
              <a:t> Linux</a:t>
            </a:r>
            <a:r>
              <a:rPr kumimoji="1" lang="zh-CN" altLang="en-US" sz="1200" b="0" i="0" kern="1200" dirty="0">
                <a:solidFill>
                  <a:schemeClr val="tx1"/>
                </a:solidFill>
                <a:effectLst/>
                <a:latin typeface="Times New Roman" pitchFamily="18" charset="0"/>
                <a:ea typeface="宋体" charset="-122"/>
                <a:cs typeface="+mn-cs"/>
              </a:rPr>
              <a:t>先前已在最新版本（</a:t>
            </a:r>
            <a:r>
              <a:rPr kumimoji="1" lang="en-US" altLang="zh-CN" sz="1200" b="0" i="0" kern="1200" dirty="0" err="1">
                <a:solidFill>
                  <a:schemeClr val="tx1"/>
                </a:solidFill>
                <a:effectLst/>
                <a:latin typeface="Times New Roman" pitchFamily="18" charset="0"/>
                <a:ea typeface="宋体" charset="-122"/>
                <a:cs typeface="+mn-cs"/>
              </a:rPr>
              <a:t>Debian</a:t>
            </a:r>
            <a:r>
              <a:rPr kumimoji="1" lang="en-US" altLang="zh-CN" sz="1200" b="0" i="0" kern="1200" dirty="0">
                <a:solidFill>
                  <a:schemeClr val="tx1"/>
                </a:solidFill>
                <a:effectLst/>
                <a:latin typeface="Times New Roman" pitchFamily="18" charset="0"/>
                <a:ea typeface="宋体" charset="-122"/>
                <a:cs typeface="+mn-cs"/>
              </a:rPr>
              <a:t> Buster</a:t>
            </a:r>
            <a:r>
              <a:rPr kumimoji="1" lang="zh-CN" altLang="en-US" sz="1200" b="0" i="0" kern="1200" dirty="0">
                <a:solidFill>
                  <a:schemeClr val="tx1"/>
                </a:solidFill>
                <a:effectLst/>
                <a:latin typeface="Times New Roman" pitchFamily="18" charset="0"/>
                <a:ea typeface="宋体" charset="-122"/>
                <a:cs typeface="+mn-cs"/>
              </a:rPr>
              <a:t>）中将默认配置设置为安全级别</a:t>
            </a:r>
            <a:r>
              <a:rPr kumimoji="1" lang="en-US" altLang="zh-CN" sz="1200" b="0" i="0" kern="1200" dirty="0">
                <a:solidFill>
                  <a:schemeClr val="tx1"/>
                </a:solidFill>
                <a:effectLst/>
                <a:latin typeface="Times New Roman" pitchFamily="18" charset="0"/>
                <a:ea typeface="宋体" charset="-122"/>
                <a:cs typeface="+mn-cs"/>
              </a:rPr>
              <a:t>2</a:t>
            </a:r>
            <a:r>
              <a:rPr kumimoji="1" lang="zh-CN" altLang="en-US" sz="1200" b="0" i="0" kern="1200" dirty="0">
                <a:solidFill>
                  <a:schemeClr val="tx1"/>
                </a:solidFill>
                <a:effectLst/>
                <a:latin typeface="Times New Roman" pitchFamily="18" charset="0"/>
                <a:ea typeface="宋体" charset="-122"/>
                <a:cs typeface="+mn-cs"/>
              </a:rPr>
              <a:t>（定义为</a:t>
            </a:r>
            <a:r>
              <a:rPr kumimoji="1" lang="en-US" altLang="zh-CN" sz="1200" b="0" i="0" kern="1200" dirty="0">
                <a:solidFill>
                  <a:schemeClr val="tx1"/>
                </a:solidFill>
                <a:effectLst/>
                <a:latin typeface="Times New Roman" pitchFamily="18" charset="0"/>
                <a:ea typeface="宋体" charset="-122"/>
                <a:cs typeface="+mn-cs"/>
              </a:rPr>
              <a:t>112</a:t>
            </a:r>
            <a:r>
              <a:rPr kumimoji="1" lang="zh-CN" altLang="en-US" sz="1200" b="0" i="0" kern="1200" dirty="0">
                <a:solidFill>
                  <a:schemeClr val="tx1"/>
                </a:solidFill>
                <a:effectLst/>
                <a:latin typeface="Times New Roman" pitchFamily="18" charset="0"/>
                <a:ea typeface="宋体" charset="-122"/>
                <a:cs typeface="+mn-cs"/>
              </a:rPr>
              <a:t>位安全），可以防止危险使用</a:t>
            </a:r>
            <a:r>
              <a:rPr kumimoji="1" lang="en-US" altLang="zh-CN" sz="1200" b="0" i="0" kern="1200" dirty="0">
                <a:solidFill>
                  <a:schemeClr val="tx1"/>
                </a:solidFill>
                <a:effectLst/>
                <a:latin typeface="Times New Roman" pitchFamily="18" charset="0"/>
                <a:ea typeface="宋体" charset="-122"/>
                <a:cs typeface="+mn-cs"/>
              </a:rPr>
              <a:t>SHA-1</a:t>
            </a:r>
            <a:r>
              <a:rPr kumimoji="1" lang="zh-CN" altLang="en-US" sz="1200" b="0" i="0" kern="1200" dirty="0">
                <a:solidFill>
                  <a:schemeClr val="tx1"/>
                </a:solidFill>
                <a:effectLst/>
                <a:latin typeface="Times New Roman" pitchFamily="18" charset="0"/>
                <a:ea typeface="宋体" charset="-122"/>
                <a:cs typeface="+mn-cs"/>
              </a:rPr>
              <a:t>。</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71</a:t>
            </a:fld>
            <a:endParaRPr lang="en-US" altLang="zh-CN"/>
          </a:p>
        </p:txBody>
      </p:sp>
    </p:spTree>
    <p:extLst>
      <p:ext uri="{BB962C8B-B14F-4D97-AF65-F5344CB8AC3E}">
        <p14:creationId xmlns:p14="http://schemas.microsoft.com/office/powerpoint/2010/main" val="42893451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kern="1200" dirty="0" err="1">
                <a:solidFill>
                  <a:schemeClr val="tx1"/>
                </a:solidFill>
                <a:effectLst/>
                <a:latin typeface="Times New Roman" pitchFamily="18" charset="0"/>
                <a:ea typeface="宋体" charset="-122"/>
                <a:cs typeface="+mn-cs"/>
              </a:rPr>
              <a:t>messageA</a:t>
            </a:r>
            <a:r>
              <a:rPr kumimoji="1" lang="en-US" altLang="zh-CN" sz="1200" b="0" i="0" kern="1200" dirty="0">
                <a:solidFill>
                  <a:schemeClr val="tx1"/>
                </a:solidFill>
                <a:effectLst/>
                <a:latin typeface="Times New Roman" pitchFamily="18" charset="0"/>
                <a:ea typeface="宋体" charset="-122"/>
                <a:cs typeface="+mn-cs"/>
              </a:rPr>
              <a:t>(sha-mbles.github.io/</a:t>
            </a:r>
            <a:r>
              <a:rPr kumimoji="1" lang="en-US" altLang="zh-CN" sz="1200" b="0" i="0" kern="1200" dirty="0" err="1">
                <a:solidFill>
                  <a:schemeClr val="tx1"/>
                </a:solidFill>
                <a:effectLst/>
                <a:latin typeface="Times New Roman" pitchFamily="18" charset="0"/>
                <a:ea typeface="宋体" charset="-122"/>
                <a:cs typeface="+mn-cs"/>
              </a:rPr>
              <a:t>messageA</a:t>
            </a:r>
            <a:r>
              <a:rPr kumimoji="1" lang="en-US" altLang="zh-CN" sz="1200" b="0" i="0" kern="1200" dirty="0">
                <a:solidFill>
                  <a:schemeClr val="tx1"/>
                </a:solidFill>
                <a:effectLst/>
                <a:latin typeface="Times New Roman" pitchFamily="18" charset="0"/>
                <a:ea typeface="宋体" charset="-122"/>
                <a:cs typeface="+mn-cs"/>
              </a:rPr>
              <a:t>)</a:t>
            </a:r>
          </a:p>
          <a:p>
            <a:r>
              <a:rPr kumimoji="1" lang="en-US" altLang="zh-CN" sz="1200" b="0" i="0" kern="1200" dirty="0" err="1">
                <a:solidFill>
                  <a:schemeClr val="tx1"/>
                </a:solidFill>
                <a:effectLst/>
                <a:latin typeface="Times New Roman" pitchFamily="18" charset="0"/>
                <a:ea typeface="宋体" charset="-122"/>
                <a:cs typeface="+mn-cs"/>
              </a:rPr>
              <a:t>messageB</a:t>
            </a:r>
            <a:r>
              <a:rPr kumimoji="1" lang="en-US" altLang="zh-CN" sz="1200" b="0" i="0" kern="1200" dirty="0">
                <a:solidFill>
                  <a:schemeClr val="tx1"/>
                </a:solidFill>
                <a:effectLst/>
                <a:latin typeface="Times New Roman" pitchFamily="18" charset="0"/>
                <a:ea typeface="宋体" charset="-122"/>
                <a:cs typeface="+mn-cs"/>
              </a:rPr>
              <a:t>(sha-mbles.github.io/</a:t>
            </a:r>
            <a:r>
              <a:rPr kumimoji="1" lang="en-US" altLang="zh-CN" sz="1200" b="0" i="0" kern="1200" dirty="0" err="1">
                <a:solidFill>
                  <a:schemeClr val="tx1"/>
                </a:solidFill>
                <a:effectLst/>
                <a:latin typeface="Times New Roman" pitchFamily="18" charset="0"/>
                <a:ea typeface="宋体" charset="-122"/>
                <a:cs typeface="+mn-cs"/>
              </a:rPr>
              <a:t>messageB</a:t>
            </a:r>
            <a:r>
              <a:rPr kumimoji="1" lang="en-US" altLang="zh-CN" sz="1200" b="0" i="0" kern="1200" dirty="0">
                <a:solidFill>
                  <a:schemeClr val="tx1"/>
                </a:solidFill>
                <a:effectLst/>
                <a:latin typeface="Times New Roman" pitchFamily="18" charset="0"/>
                <a:ea typeface="宋体" charset="-122"/>
                <a:cs typeface="+mn-cs"/>
              </a:rPr>
              <a:t>)</a:t>
            </a:r>
          </a:p>
          <a:p>
            <a:r>
              <a:rPr kumimoji="1" lang="en-US" altLang="zh-CN" sz="1200" b="0" i="0" kern="1200" dirty="0">
                <a:solidFill>
                  <a:schemeClr val="tx1"/>
                </a:solidFill>
                <a:effectLst/>
                <a:latin typeface="Times New Roman" pitchFamily="18" charset="0"/>
                <a:ea typeface="宋体" charset="-122"/>
                <a:cs typeface="+mn-cs"/>
              </a:rPr>
              <a:t>sha1sum</a:t>
            </a:r>
            <a:r>
              <a:rPr kumimoji="1" lang="zh-CN" altLang="en-US" sz="1200" b="0" i="0" kern="1200" dirty="0">
                <a:solidFill>
                  <a:schemeClr val="tx1"/>
                </a:solidFill>
                <a:effectLst/>
                <a:latin typeface="Times New Roman" pitchFamily="18" charset="0"/>
                <a:ea typeface="宋体" charset="-122"/>
                <a:cs typeface="+mn-cs"/>
              </a:rPr>
              <a:t>验证</a:t>
            </a:r>
            <a:r>
              <a:rPr kumimoji="1" lang="en-US" altLang="zh-CN" sz="1200" b="0" i="0" kern="1200" dirty="0">
                <a:solidFill>
                  <a:schemeClr val="tx1"/>
                </a:solidFill>
                <a:effectLst/>
                <a:latin typeface="Times New Roman" pitchFamily="18" charset="0"/>
                <a:ea typeface="宋体" charset="-122"/>
                <a:cs typeface="+mn-cs"/>
              </a:rPr>
              <a:t>:</a:t>
            </a:r>
          </a:p>
          <a:p>
            <a:r>
              <a:rPr kumimoji="1" lang="en-US" altLang="zh-CN" sz="1200" b="0" i="0" kern="1200" dirty="0">
                <a:solidFill>
                  <a:schemeClr val="tx1"/>
                </a:solidFill>
                <a:effectLst/>
                <a:latin typeface="Times New Roman" pitchFamily="18" charset="0"/>
                <a:ea typeface="宋体" charset="-122"/>
                <a:cs typeface="+mn-cs"/>
              </a:rPr>
              <a:t>sha1sum </a:t>
            </a:r>
            <a:r>
              <a:rPr kumimoji="1" lang="en-US" altLang="zh-CN" sz="1200" b="0" i="0" kern="1200" dirty="0" err="1">
                <a:solidFill>
                  <a:schemeClr val="tx1"/>
                </a:solidFill>
                <a:effectLst/>
                <a:latin typeface="Times New Roman" pitchFamily="18" charset="0"/>
                <a:ea typeface="宋体" charset="-122"/>
                <a:cs typeface="+mn-cs"/>
              </a:rPr>
              <a:t>messageA</a:t>
            </a:r>
            <a:r>
              <a:rPr kumimoji="1" lang="en-US" altLang="zh-CN" sz="1200" b="0" i="0" kern="1200" dirty="0">
                <a:solidFill>
                  <a:schemeClr val="tx1"/>
                </a:solidFill>
                <a:effectLst/>
                <a:latin typeface="Times New Roman" pitchFamily="18" charset="0"/>
                <a:ea typeface="宋体" charset="-122"/>
                <a:cs typeface="+mn-cs"/>
              </a:rPr>
              <a:t> &amp;&amp; sha1sum </a:t>
            </a:r>
            <a:r>
              <a:rPr kumimoji="1" lang="en-US" altLang="zh-CN" sz="1200" b="0" i="0" kern="1200" dirty="0" err="1">
                <a:solidFill>
                  <a:schemeClr val="tx1"/>
                </a:solidFill>
                <a:effectLst/>
                <a:latin typeface="Times New Roman" pitchFamily="18" charset="0"/>
                <a:ea typeface="宋体" charset="-122"/>
                <a:cs typeface="+mn-cs"/>
              </a:rPr>
              <a:t>messageB</a:t>
            </a:r>
            <a:endParaRPr kumimoji="1" lang="en-US" altLang="zh-CN" sz="1200" b="0" i="0" kern="1200" dirty="0">
              <a:solidFill>
                <a:schemeClr val="tx1"/>
              </a:solidFill>
              <a:effectLst/>
              <a:latin typeface="Times New Roman" pitchFamily="18" charset="0"/>
              <a:ea typeface="宋体" charset="-122"/>
              <a:cs typeface="+mn-cs"/>
            </a:endParaRPr>
          </a:p>
          <a:p>
            <a:r>
              <a:rPr kumimoji="1" lang="en-US" altLang="zh-CN" sz="1200" b="0" i="0" kern="1200" dirty="0">
                <a:solidFill>
                  <a:schemeClr val="tx1"/>
                </a:solidFill>
                <a:effectLst/>
                <a:latin typeface="Times New Roman" pitchFamily="18" charset="0"/>
                <a:ea typeface="宋体" charset="-122"/>
                <a:cs typeface="+mn-cs"/>
              </a:rPr>
              <a:t>8ac60ba76f1999a1ab70223f225aefdc78d4ddc0 </a:t>
            </a:r>
            <a:r>
              <a:rPr kumimoji="1" lang="en-US" altLang="zh-CN" sz="1200" b="0" i="0" kern="1200" dirty="0" err="1">
                <a:solidFill>
                  <a:schemeClr val="tx1"/>
                </a:solidFill>
                <a:effectLst/>
                <a:latin typeface="Times New Roman" pitchFamily="18" charset="0"/>
                <a:ea typeface="宋体" charset="-122"/>
                <a:cs typeface="+mn-cs"/>
              </a:rPr>
              <a:t>messageA</a:t>
            </a:r>
            <a:endParaRPr kumimoji="1" lang="en-US" altLang="zh-CN" sz="1200" b="0" i="0" kern="1200" dirty="0">
              <a:solidFill>
                <a:schemeClr val="tx1"/>
              </a:solidFill>
              <a:effectLst/>
              <a:latin typeface="Times New Roman" pitchFamily="18" charset="0"/>
              <a:ea typeface="宋体" charset="-122"/>
              <a:cs typeface="+mn-cs"/>
            </a:endParaRPr>
          </a:p>
          <a:p>
            <a:r>
              <a:rPr kumimoji="1" lang="en-US" altLang="zh-CN" sz="1200" b="0" i="0" kern="1200" dirty="0">
                <a:solidFill>
                  <a:schemeClr val="tx1"/>
                </a:solidFill>
                <a:effectLst/>
                <a:latin typeface="Times New Roman" pitchFamily="18" charset="0"/>
                <a:ea typeface="宋体" charset="-122"/>
                <a:cs typeface="+mn-cs"/>
              </a:rPr>
              <a:t>8ac60ba76f1999a1ab70223f225aefdc78d4ddc0 </a:t>
            </a:r>
            <a:r>
              <a:rPr kumimoji="1" lang="en-US" altLang="zh-CN" sz="1200" b="0" i="0" kern="1200" dirty="0" err="1">
                <a:solidFill>
                  <a:schemeClr val="tx1"/>
                </a:solidFill>
                <a:effectLst/>
                <a:latin typeface="Times New Roman" pitchFamily="18" charset="0"/>
                <a:ea typeface="宋体" charset="-122"/>
                <a:cs typeface="+mn-cs"/>
              </a:rPr>
              <a:t>messageB</a:t>
            </a:r>
            <a:endParaRPr kumimoji="1" lang="en-US" altLang="zh-CN" sz="1200" b="0" i="0" kern="1200" dirty="0">
              <a:solidFill>
                <a:schemeClr val="tx1"/>
              </a:solidFill>
              <a:effectLst/>
              <a:latin typeface="Times New Roman" pitchFamily="18" charset="0"/>
              <a:ea typeface="宋体"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72</a:t>
            </a:fld>
            <a:endParaRPr lang="en-US" altLang="zh-CN"/>
          </a:p>
        </p:txBody>
      </p:sp>
    </p:spTree>
    <p:extLst>
      <p:ext uri="{BB962C8B-B14F-4D97-AF65-F5344CB8AC3E}">
        <p14:creationId xmlns:p14="http://schemas.microsoft.com/office/powerpoint/2010/main" val="28888770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73</a:t>
            </a:fld>
            <a:endParaRPr lang="en-US" altLang="zh-CN"/>
          </a:p>
        </p:txBody>
      </p:sp>
    </p:spTree>
    <p:extLst>
      <p:ext uri="{BB962C8B-B14F-4D97-AF65-F5344CB8AC3E}">
        <p14:creationId xmlns:p14="http://schemas.microsoft.com/office/powerpoint/2010/main" val="2577235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已选择前缀来构建两个具有冲突</a:t>
            </a:r>
            <a:r>
              <a:rPr kumimoji="1" lang="en-US" altLang="zh-CN" sz="1200" b="0" i="0" kern="1200" dirty="0">
                <a:solidFill>
                  <a:schemeClr val="tx1"/>
                </a:solidFill>
                <a:effectLst/>
                <a:latin typeface="Times New Roman" pitchFamily="18" charset="0"/>
                <a:ea typeface="宋体" charset="-122"/>
                <a:cs typeface="+mn-cs"/>
              </a:rPr>
              <a:t>SHA-1</a:t>
            </a:r>
            <a:r>
              <a:rPr kumimoji="1" lang="zh-CN" altLang="en-US" sz="1200" b="0" i="0" kern="1200" dirty="0">
                <a:solidFill>
                  <a:schemeClr val="tx1"/>
                </a:solidFill>
                <a:effectLst/>
                <a:latin typeface="Times New Roman" pitchFamily="18" charset="0"/>
                <a:ea typeface="宋体" charset="-122"/>
                <a:cs typeface="+mn-cs"/>
              </a:rPr>
              <a:t>认证签名的</a:t>
            </a:r>
            <a:r>
              <a:rPr kumimoji="1" lang="en-US" altLang="zh-CN" sz="1200" b="0" i="0" kern="1200" dirty="0">
                <a:solidFill>
                  <a:schemeClr val="tx1"/>
                </a:solidFill>
                <a:effectLst/>
                <a:latin typeface="Times New Roman" pitchFamily="18" charset="0"/>
                <a:ea typeface="宋体" charset="-122"/>
                <a:cs typeface="+mn-cs"/>
              </a:rPr>
              <a:t>PGP</a:t>
            </a:r>
            <a:r>
              <a:rPr kumimoji="1" lang="zh-CN" altLang="en-US" sz="1200" b="0" i="0" kern="1200" dirty="0">
                <a:solidFill>
                  <a:schemeClr val="tx1"/>
                </a:solidFill>
                <a:effectLst/>
                <a:latin typeface="Times New Roman" pitchFamily="18" charset="0"/>
                <a:ea typeface="宋体" charset="-122"/>
                <a:cs typeface="+mn-cs"/>
              </a:rPr>
              <a:t>公钥。可以在下载以下两个具有不同用户名的示例密钥，并使用</a:t>
            </a:r>
            <a:r>
              <a:rPr kumimoji="1" lang="en-US" altLang="zh-CN" sz="1200" b="0" i="0" kern="1200" dirty="0" err="1">
                <a:solidFill>
                  <a:schemeClr val="tx1"/>
                </a:solidFill>
                <a:effectLst/>
                <a:latin typeface="Times New Roman" pitchFamily="18" charset="0"/>
                <a:ea typeface="宋体" charset="-122"/>
                <a:cs typeface="+mn-cs"/>
              </a:rPr>
              <a:t>pgpdump</a:t>
            </a:r>
            <a:r>
              <a:rPr kumimoji="1" lang="en-US" altLang="zh-CN" sz="1200" b="0" i="0" kern="1200" dirty="0">
                <a:solidFill>
                  <a:schemeClr val="tx1"/>
                </a:solidFill>
                <a:effectLst/>
                <a:latin typeface="Times New Roman" pitchFamily="18" charset="0"/>
                <a:ea typeface="宋体" charset="-122"/>
                <a:cs typeface="+mn-cs"/>
              </a:rPr>
              <a:t> -</a:t>
            </a:r>
            <a:r>
              <a:rPr kumimoji="1" lang="en-US" altLang="zh-CN" sz="1200" b="0" i="0" kern="1200" dirty="0" err="1">
                <a:solidFill>
                  <a:schemeClr val="tx1"/>
                </a:solidFill>
                <a:effectLst/>
                <a:latin typeface="Times New Roman" pitchFamily="18" charset="0"/>
                <a:ea typeface="宋体" charset="-122"/>
                <a:cs typeface="+mn-cs"/>
              </a:rPr>
              <a:t>i</a:t>
            </a:r>
            <a:r>
              <a:rPr kumimoji="1" lang="zh-CN" altLang="en-US" sz="1200" b="0" i="0" kern="1200" dirty="0">
                <a:solidFill>
                  <a:schemeClr val="tx1"/>
                </a:solidFill>
                <a:effectLst/>
                <a:latin typeface="Times New Roman" pitchFamily="18" charset="0"/>
                <a:ea typeface="宋体" charset="-122"/>
                <a:cs typeface="+mn-cs"/>
              </a:rPr>
              <a:t>检查它们，以查看由</a:t>
            </a:r>
            <a:r>
              <a:rPr kumimoji="1" lang="en-US" altLang="zh-CN" sz="1200" b="0" i="0" kern="1200" dirty="0">
                <a:solidFill>
                  <a:schemeClr val="tx1"/>
                </a:solidFill>
                <a:effectLst/>
                <a:latin typeface="Times New Roman" pitchFamily="18" charset="0"/>
                <a:ea typeface="宋体" charset="-122"/>
                <a:cs typeface="+mn-cs"/>
              </a:rPr>
              <a:t>0xAFBB1FED6951A956</a:t>
            </a:r>
            <a:r>
              <a:rPr kumimoji="1" lang="zh-CN" altLang="en-US" sz="1200" b="0" i="0" kern="1200" dirty="0">
                <a:solidFill>
                  <a:schemeClr val="tx1"/>
                </a:solidFill>
                <a:effectLst/>
                <a:latin typeface="Times New Roman" pitchFamily="18" charset="0"/>
                <a:ea typeface="宋体" charset="-122"/>
                <a:cs typeface="+mn-cs"/>
              </a:rPr>
              <a:t>发出的</a:t>
            </a:r>
            <a:r>
              <a:rPr kumimoji="1" lang="en-US" altLang="zh-CN" sz="1200" b="0" i="0" kern="1200" dirty="0">
                <a:solidFill>
                  <a:schemeClr val="tx1"/>
                </a:solidFill>
                <a:effectLst/>
                <a:latin typeface="Times New Roman" pitchFamily="18" charset="0"/>
                <a:ea typeface="宋体" charset="-122"/>
                <a:cs typeface="+mn-cs"/>
              </a:rPr>
              <a:t>SHA-1</a:t>
            </a:r>
            <a:r>
              <a:rPr kumimoji="1" lang="zh-CN" altLang="en-US" sz="1200" b="0" i="0" kern="1200" dirty="0">
                <a:solidFill>
                  <a:schemeClr val="tx1"/>
                </a:solidFill>
                <a:effectLst/>
                <a:latin typeface="Times New Roman" pitchFamily="18" charset="0"/>
                <a:ea typeface="宋体" charset="-122"/>
                <a:cs typeface="+mn-cs"/>
              </a:rPr>
              <a:t>签名是否相同：</a:t>
            </a:r>
          </a:p>
          <a:p>
            <a:r>
              <a:rPr kumimoji="1" lang="en-US" altLang="zh-CN" sz="1200" b="0" i="0" kern="1200" dirty="0" err="1">
                <a:solidFill>
                  <a:schemeClr val="tx1"/>
                </a:solidFill>
                <a:effectLst/>
                <a:latin typeface="Times New Roman" pitchFamily="18" charset="0"/>
                <a:ea typeface="宋体" charset="-122"/>
                <a:cs typeface="+mn-cs"/>
              </a:rPr>
              <a:t>alice.asc</a:t>
            </a:r>
            <a:r>
              <a:rPr kumimoji="1" lang="en-US" altLang="zh-CN" sz="1200" b="0" i="0" kern="1200" dirty="0">
                <a:solidFill>
                  <a:schemeClr val="tx1"/>
                </a:solidFill>
                <a:effectLst/>
                <a:latin typeface="Times New Roman" pitchFamily="18" charset="0"/>
                <a:ea typeface="宋体" charset="-122"/>
                <a:cs typeface="+mn-cs"/>
              </a:rPr>
              <a:t>(sha-mbles.github.io/</a:t>
            </a:r>
            <a:r>
              <a:rPr kumimoji="1" lang="en-US" altLang="zh-CN" sz="1200" b="0" i="0" kern="1200" dirty="0" err="1">
                <a:solidFill>
                  <a:schemeClr val="tx1"/>
                </a:solidFill>
                <a:effectLst/>
                <a:latin typeface="Times New Roman" pitchFamily="18" charset="0"/>
                <a:ea typeface="宋体" charset="-122"/>
                <a:cs typeface="+mn-cs"/>
              </a:rPr>
              <a:t>alice.asc</a:t>
            </a:r>
            <a:r>
              <a:rPr kumimoji="1" lang="en-US" altLang="zh-CN" sz="1200" b="0" i="0" kern="1200" dirty="0">
                <a:solidFill>
                  <a:schemeClr val="tx1"/>
                </a:solidFill>
                <a:effectLst/>
                <a:latin typeface="Times New Roman" pitchFamily="18" charset="0"/>
                <a:ea typeface="宋体" charset="-122"/>
                <a:cs typeface="+mn-cs"/>
              </a:rPr>
              <a:t>)</a:t>
            </a:r>
          </a:p>
          <a:p>
            <a:r>
              <a:rPr kumimoji="1" lang="en-US" altLang="zh-CN" sz="1200" b="0" i="0" kern="1200" dirty="0" err="1">
                <a:solidFill>
                  <a:schemeClr val="tx1"/>
                </a:solidFill>
                <a:effectLst/>
                <a:latin typeface="Times New Roman" pitchFamily="18" charset="0"/>
                <a:ea typeface="宋体" charset="-122"/>
                <a:cs typeface="+mn-cs"/>
              </a:rPr>
              <a:t>bob.asc</a:t>
            </a:r>
            <a:r>
              <a:rPr kumimoji="1" lang="en-US" altLang="zh-CN" sz="1200" b="0" i="0" kern="1200" dirty="0">
                <a:solidFill>
                  <a:schemeClr val="tx1"/>
                </a:solidFill>
                <a:effectLst/>
                <a:latin typeface="Times New Roman" pitchFamily="18" charset="0"/>
                <a:ea typeface="宋体" charset="-122"/>
                <a:cs typeface="+mn-cs"/>
              </a:rPr>
              <a:t>(sha-mbles.github.io/</a:t>
            </a:r>
            <a:r>
              <a:rPr kumimoji="1" lang="en-US" altLang="zh-CN" sz="1200" b="0" i="0" kern="1200" dirty="0" err="1">
                <a:solidFill>
                  <a:schemeClr val="tx1"/>
                </a:solidFill>
                <a:effectLst/>
                <a:latin typeface="Times New Roman" pitchFamily="18" charset="0"/>
                <a:ea typeface="宋体" charset="-122"/>
                <a:cs typeface="+mn-cs"/>
              </a:rPr>
              <a:t>bob.asc</a:t>
            </a:r>
            <a:r>
              <a:rPr kumimoji="1" lang="en-US" altLang="zh-CN" sz="1200" b="0" i="0" kern="1200" dirty="0">
                <a:solidFill>
                  <a:schemeClr val="tx1"/>
                </a:solidFill>
                <a:effectLst/>
                <a:latin typeface="Times New Roman" pitchFamily="18" charset="0"/>
                <a:ea typeface="宋体" charset="-122"/>
                <a:cs typeface="+mn-cs"/>
              </a:rPr>
              <a:t>)</a:t>
            </a:r>
          </a:p>
          <a:p>
            <a:r>
              <a:rPr kumimoji="1" lang="zh-CN" altLang="en-US" sz="1200" b="0" i="0" kern="1200" dirty="0">
                <a:solidFill>
                  <a:schemeClr val="tx1"/>
                </a:solidFill>
                <a:effectLst/>
                <a:latin typeface="Times New Roman" pitchFamily="18" charset="0"/>
                <a:ea typeface="宋体" charset="-122"/>
                <a:cs typeface="+mn-cs"/>
              </a:rPr>
              <a:t>为了避免恶意使用，密钥的创建日期很远。如果要使用</a:t>
            </a:r>
            <a:r>
              <a:rPr kumimoji="1" lang="en-US" altLang="zh-CN" sz="1200" b="0" i="0" kern="1200" dirty="0" err="1">
                <a:solidFill>
                  <a:schemeClr val="tx1"/>
                </a:solidFill>
                <a:effectLst/>
                <a:latin typeface="Times New Roman" pitchFamily="18" charset="0"/>
                <a:ea typeface="宋体" charset="-122"/>
                <a:cs typeface="+mn-cs"/>
              </a:rPr>
              <a:t>pgp</a:t>
            </a:r>
            <a:r>
              <a:rPr kumimoji="1" lang="zh-CN" altLang="en-US" sz="1200" b="0" i="0" kern="1200" dirty="0">
                <a:solidFill>
                  <a:schemeClr val="tx1"/>
                </a:solidFill>
                <a:effectLst/>
                <a:latin typeface="Times New Roman" pitchFamily="18" charset="0"/>
                <a:ea typeface="宋体" charset="-122"/>
                <a:cs typeface="+mn-cs"/>
              </a:rPr>
              <a:t>分析它们，则可以使用</a:t>
            </a:r>
            <a:r>
              <a:rPr kumimoji="1" lang="en-US" altLang="zh-CN" sz="1200" b="0" i="0" kern="1200" dirty="0">
                <a:solidFill>
                  <a:schemeClr val="tx1"/>
                </a:solidFill>
                <a:effectLst/>
                <a:latin typeface="Times New Roman" pitchFamily="18" charset="0"/>
                <a:ea typeface="宋体" charset="-122"/>
                <a:cs typeface="+mn-cs"/>
              </a:rPr>
              <a:t>--ignore-time-conflict --ignore-valid-from</a:t>
            </a:r>
            <a:r>
              <a:rPr kumimoji="1" lang="zh-CN" altLang="en-US" sz="1200" b="0" i="0" kern="1200" dirty="0">
                <a:solidFill>
                  <a:schemeClr val="tx1"/>
                </a:solidFill>
                <a:effectLst/>
                <a:latin typeface="Times New Roman" pitchFamily="18" charset="0"/>
                <a:ea typeface="宋体" charset="-122"/>
                <a:cs typeface="+mn-cs"/>
              </a:rPr>
              <a:t>选项，可以给命令前添加</a:t>
            </a:r>
            <a:r>
              <a:rPr kumimoji="1" lang="en-US" altLang="zh-CN" sz="1200" b="0" i="0" kern="1200" dirty="0" err="1">
                <a:solidFill>
                  <a:schemeClr val="tx1"/>
                </a:solidFill>
                <a:effectLst/>
                <a:latin typeface="Times New Roman" pitchFamily="18" charset="0"/>
                <a:ea typeface="宋体" charset="-122"/>
                <a:cs typeface="+mn-cs"/>
              </a:rPr>
              <a:t>falsetime</a:t>
            </a:r>
            <a:r>
              <a:rPr kumimoji="1" lang="en-US" altLang="zh-CN" sz="1200" b="0" i="0" kern="1200" dirty="0">
                <a:solidFill>
                  <a:schemeClr val="tx1"/>
                </a:solidFill>
                <a:effectLst/>
                <a:latin typeface="Times New Roman" pitchFamily="18" charset="0"/>
                <a:ea typeface="宋体" charset="-122"/>
                <a:cs typeface="+mn-cs"/>
              </a:rPr>
              <a:t> @2145920400</a:t>
            </a:r>
            <a:r>
              <a:rPr kumimoji="1" lang="zh-CN" altLang="en-US" sz="1200" b="0" i="0" kern="1200" dirty="0">
                <a:solidFill>
                  <a:schemeClr val="tx1"/>
                </a:solidFill>
                <a:effectLst/>
                <a:latin typeface="Times New Roman" pitchFamily="18" charset="0"/>
                <a:ea typeface="宋体" charset="-122"/>
                <a:cs typeface="+mn-cs"/>
              </a:rPr>
              <a:t>作为前缀）。</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77</a:t>
            </a:fld>
            <a:endParaRPr lang="en-US" altLang="zh-CN"/>
          </a:p>
        </p:txBody>
      </p:sp>
    </p:spTree>
    <p:extLst>
      <p:ext uri="{BB962C8B-B14F-4D97-AF65-F5344CB8AC3E}">
        <p14:creationId xmlns:p14="http://schemas.microsoft.com/office/powerpoint/2010/main" val="22456340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https://www.usenix.org/system/files/sec21summer_shen-kaiwen.pdf</a:t>
            </a:r>
          </a:p>
          <a:p>
            <a:r>
              <a:rPr lang="en-US" altLang="zh-CN" dirty="0"/>
              <a:t>https://mp.weixin.qq.com/s/RPz_1kKuq5--IANwT_Qvvg</a:t>
            </a:r>
          </a:p>
          <a:p>
            <a:r>
              <a:rPr kumimoji="1" lang="zh-CN" altLang="en-US" sz="1200" b="0" i="0" kern="1200" dirty="0">
                <a:solidFill>
                  <a:schemeClr val="tx1"/>
                </a:solidFill>
                <a:effectLst/>
                <a:latin typeface="Times New Roman" pitchFamily="18" charset="0"/>
                <a:ea typeface="宋体" charset="-122"/>
                <a:cs typeface="+mn-cs"/>
              </a:rPr>
              <a:t>作为互联网上部署、应用最广泛的基础通信服务，电子邮件服务在企业和个人通信中都扮演着举足轻重的角色。基于电子邮件伪造攻击的钓鱼欺诈、勒索软件和病毒木马已成为当前威胁互联网安全最严重的攻击，并给相关企业和个人造成了重大财产损失。虽然不断有新的安全机制被引入来保护电子邮件的安全性（如发件人策略框架（</a:t>
            </a:r>
            <a:r>
              <a:rPr kumimoji="1" lang="en-US" altLang="zh-CN" sz="1200" b="0" i="0" kern="1200" dirty="0">
                <a:solidFill>
                  <a:schemeClr val="tx1"/>
                </a:solidFill>
                <a:effectLst/>
                <a:latin typeface="Times New Roman" pitchFamily="18" charset="0"/>
                <a:ea typeface="宋体" charset="-122"/>
                <a:cs typeface="+mn-cs"/>
              </a:rPr>
              <a:t>SPF</a:t>
            </a:r>
            <a:r>
              <a:rPr kumimoji="1" lang="zh-CN" altLang="en-US" sz="1200" b="0" i="0" kern="1200" dirty="0">
                <a:solidFill>
                  <a:schemeClr val="tx1"/>
                </a:solidFill>
                <a:effectLst/>
                <a:latin typeface="Times New Roman" pitchFamily="18" charset="0"/>
                <a:ea typeface="宋体" charset="-122"/>
                <a:cs typeface="+mn-cs"/>
              </a:rPr>
              <a:t>）、域名密钥识别标准（</a:t>
            </a:r>
            <a:r>
              <a:rPr kumimoji="1" lang="en-US" altLang="zh-CN" sz="1200" b="0" i="0" kern="1200" dirty="0">
                <a:solidFill>
                  <a:schemeClr val="tx1"/>
                </a:solidFill>
                <a:effectLst/>
                <a:latin typeface="Times New Roman" pitchFamily="18" charset="0"/>
                <a:ea typeface="宋体" charset="-122"/>
                <a:cs typeface="+mn-cs"/>
              </a:rPr>
              <a:t>DKIM</a:t>
            </a:r>
            <a:r>
              <a:rPr kumimoji="1" lang="zh-CN" altLang="en-US" sz="1200" b="0" i="0" kern="1200" dirty="0">
                <a:solidFill>
                  <a:schemeClr val="tx1"/>
                </a:solidFill>
                <a:effectLst/>
                <a:latin typeface="Times New Roman" pitchFamily="18" charset="0"/>
                <a:ea typeface="宋体" charset="-122"/>
                <a:cs typeface="+mn-cs"/>
              </a:rPr>
              <a:t>）和基于域的消息验证、报告和一致性（</a:t>
            </a:r>
            <a:r>
              <a:rPr kumimoji="1" lang="en-US" altLang="zh-CN" sz="1200" b="0" i="0" kern="1200" dirty="0">
                <a:solidFill>
                  <a:schemeClr val="tx1"/>
                </a:solidFill>
                <a:effectLst/>
                <a:latin typeface="Times New Roman" pitchFamily="18" charset="0"/>
                <a:ea typeface="宋体" charset="-122"/>
                <a:cs typeface="+mn-cs"/>
              </a:rPr>
              <a:t>DMARC</a:t>
            </a:r>
            <a:r>
              <a:rPr kumimoji="1" lang="zh-CN" altLang="en-US" sz="1200" b="0" i="0" kern="1200" dirty="0">
                <a:solidFill>
                  <a:schemeClr val="tx1"/>
                </a:solidFill>
                <a:effectLst/>
                <a:latin typeface="Times New Roman" pitchFamily="18" charset="0"/>
                <a:ea typeface="宋体" charset="-122"/>
                <a:cs typeface="+mn-cs"/>
              </a:rPr>
              <a:t>）等安全扩展协议），但是基于电子邮件伪造的攻击依然屡禁不止。</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为了找到目前邮件伪造攻击频发的原因，并从根源上提高电子邮件系统的安全性，该研究基于电子邮件传输过程对电子邮件伪造问题进行了系统性的实证研究。该研究共发现</a:t>
            </a:r>
            <a:r>
              <a:rPr kumimoji="1" lang="en-US" altLang="zh-CN" sz="1200" b="0" i="0" kern="1200" dirty="0">
                <a:solidFill>
                  <a:schemeClr val="tx1"/>
                </a:solidFill>
                <a:effectLst/>
                <a:latin typeface="Times New Roman" pitchFamily="18" charset="0"/>
                <a:ea typeface="宋体" charset="-122"/>
                <a:cs typeface="+mn-cs"/>
              </a:rPr>
              <a:t>14</a:t>
            </a:r>
            <a:r>
              <a:rPr kumimoji="1" lang="zh-CN" altLang="en-US" sz="1200" b="0" i="0" kern="1200" dirty="0">
                <a:solidFill>
                  <a:schemeClr val="tx1"/>
                </a:solidFill>
                <a:effectLst/>
                <a:latin typeface="Times New Roman" pitchFamily="18" charset="0"/>
                <a:ea typeface="宋体" charset="-122"/>
                <a:cs typeface="+mn-cs"/>
              </a:rPr>
              <a:t>种可绕过</a:t>
            </a:r>
            <a:r>
              <a:rPr kumimoji="1" lang="en-US" altLang="zh-CN" sz="1200" b="0" i="0" kern="1200" dirty="0">
                <a:solidFill>
                  <a:schemeClr val="tx1"/>
                </a:solidFill>
                <a:effectLst/>
                <a:latin typeface="Times New Roman" pitchFamily="18" charset="0"/>
                <a:ea typeface="宋体" charset="-122"/>
                <a:cs typeface="+mn-cs"/>
              </a:rPr>
              <a:t>SPF</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DKIM</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DMARC</a:t>
            </a:r>
            <a:r>
              <a:rPr kumimoji="1" lang="zh-CN" altLang="en-US" sz="1200" b="0" i="0" kern="1200" dirty="0">
                <a:solidFill>
                  <a:schemeClr val="tx1"/>
                </a:solidFill>
                <a:effectLst/>
                <a:latin typeface="Times New Roman" pitchFamily="18" charset="0"/>
                <a:ea typeface="宋体" charset="-122"/>
                <a:cs typeface="+mn-cs"/>
              </a:rPr>
              <a:t>以及</a:t>
            </a:r>
            <a:r>
              <a:rPr kumimoji="1" lang="en-US" altLang="zh-CN" sz="1200" b="0" i="0" kern="1200" dirty="0">
                <a:solidFill>
                  <a:schemeClr val="tx1"/>
                </a:solidFill>
                <a:effectLst/>
                <a:latin typeface="Times New Roman" pitchFamily="18" charset="0"/>
                <a:ea typeface="宋体" charset="-122"/>
                <a:cs typeface="+mn-cs"/>
              </a:rPr>
              <a:t>UI</a:t>
            </a:r>
            <a:r>
              <a:rPr kumimoji="1" lang="zh-CN" altLang="en-US" sz="1200" b="0" i="0" kern="1200" dirty="0">
                <a:solidFill>
                  <a:schemeClr val="tx1"/>
                </a:solidFill>
                <a:effectLst/>
                <a:latin typeface="Times New Roman" pitchFamily="18" charset="0"/>
                <a:ea typeface="宋体" charset="-122"/>
                <a:cs typeface="+mn-cs"/>
              </a:rPr>
              <a:t>保护机制的电子邮件伪造攻击方法。为了测量这些攻击在现实中的实际影响，该研究针对全球</a:t>
            </a:r>
            <a:r>
              <a:rPr kumimoji="1" lang="en-US" altLang="zh-CN" sz="1200" b="0" i="0" kern="1200" dirty="0">
                <a:solidFill>
                  <a:schemeClr val="tx1"/>
                </a:solidFill>
                <a:effectLst/>
                <a:latin typeface="Times New Roman" pitchFamily="18" charset="0"/>
                <a:ea typeface="宋体" charset="-122"/>
                <a:cs typeface="+mn-cs"/>
              </a:rPr>
              <a:t>30</a:t>
            </a:r>
            <a:r>
              <a:rPr kumimoji="1" lang="zh-CN" altLang="en-US" sz="1200" b="0" i="0" kern="1200" dirty="0">
                <a:solidFill>
                  <a:schemeClr val="tx1"/>
                </a:solidFill>
                <a:effectLst/>
                <a:latin typeface="Times New Roman" pitchFamily="18" charset="0"/>
                <a:ea typeface="宋体" charset="-122"/>
                <a:cs typeface="+mn-cs"/>
              </a:rPr>
              <a:t>家主流邮件和</a:t>
            </a:r>
            <a:r>
              <a:rPr kumimoji="1" lang="en-US" altLang="zh-CN" sz="1200" b="0" i="0" kern="1200" dirty="0">
                <a:solidFill>
                  <a:schemeClr val="tx1"/>
                </a:solidFill>
                <a:effectLst/>
                <a:latin typeface="Times New Roman" pitchFamily="18" charset="0"/>
                <a:ea typeface="宋体" charset="-122"/>
                <a:cs typeface="+mn-cs"/>
              </a:rPr>
              <a:t>23</a:t>
            </a:r>
            <a:r>
              <a:rPr kumimoji="1" lang="zh-CN" altLang="en-US" sz="1200" b="0" i="0" kern="1200" dirty="0">
                <a:solidFill>
                  <a:schemeClr val="tx1"/>
                </a:solidFill>
                <a:effectLst/>
                <a:latin typeface="Times New Roman" pitchFamily="18" charset="0"/>
                <a:ea typeface="宋体" charset="-122"/>
                <a:cs typeface="+mn-cs"/>
              </a:rPr>
              <a:t>个邮件客户端进行大规模实验与分析。实验结果表明这些主流邮件服务和客户端均受到了不同程度的影响，其中甚至包括</a:t>
            </a:r>
            <a:r>
              <a:rPr kumimoji="1" lang="en-US" altLang="zh-CN" sz="1200" b="0" i="0" kern="1200" dirty="0">
                <a:solidFill>
                  <a:schemeClr val="tx1"/>
                </a:solidFill>
                <a:effectLst/>
                <a:latin typeface="Times New Roman" pitchFamily="18" charset="0"/>
                <a:ea typeface="宋体" charset="-122"/>
                <a:cs typeface="+mn-cs"/>
              </a:rPr>
              <a:t>Gmail</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Outlook</a:t>
            </a:r>
            <a:r>
              <a:rPr kumimoji="1" lang="zh-CN" altLang="en-US" sz="1200" b="0" i="0" kern="1200" dirty="0">
                <a:solidFill>
                  <a:schemeClr val="tx1"/>
                </a:solidFill>
                <a:effectLst/>
                <a:latin typeface="Times New Roman" pitchFamily="18" charset="0"/>
                <a:ea typeface="宋体" charset="-122"/>
                <a:cs typeface="+mn-cs"/>
              </a:rPr>
              <a:t>等知名邮件服务商。</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79</a:t>
            </a:fld>
            <a:endParaRPr lang="en-US" altLang="zh-CN"/>
          </a:p>
        </p:txBody>
      </p:sp>
    </p:spTree>
    <p:extLst>
      <p:ext uri="{BB962C8B-B14F-4D97-AF65-F5344CB8AC3E}">
        <p14:creationId xmlns:p14="http://schemas.microsoft.com/office/powerpoint/2010/main" val="19381909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https://www.usenix.org/system/files/sec21summer_shen-kaiwen.pdf</a:t>
            </a:r>
          </a:p>
          <a:p>
            <a:r>
              <a:rPr lang="en-US" altLang="zh-CN" dirty="0"/>
              <a:t>https://mp.weixin.qq.com/s/RPz_1kKuq5--IANwT_Qvvg</a:t>
            </a:r>
          </a:p>
          <a:p>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如上图所示，我们从电子邮件传输过程中提炼出四个重要的身份验证阶段：</a:t>
            </a:r>
          </a:p>
          <a:p>
            <a:r>
              <a:rPr kumimoji="1" lang="en-US" altLang="zh-CN" sz="1200" b="1" i="0" kern="1200" dirty="0">
                <a:solidFill>
                  <a:schemeClr val="tx1"/>
                </a:solidFill>
                <a:effectLst/>
                <a:latin typeface="Times New Roman" pitchFamily="18" charset="0"/>
                <a:ea typeface="宋体" charset="-122"/>
                <a:cs typeface="+mn-cs"/>
              </a:rPr>
              <a:t>1. </a:t>
            </a:r>
            <a:r>
              <a:rPr kumimoji="1" lang="zh-CN" altLang="en-US" sz="1200" b="1" i="0" kern="1200" dirty="0">
                <a:solidFill>
                  <a:schemeClr val="tx1"/>
                </a:solidFill>
                <a:effectLst/>
                <a:latin typeface="Times New Roman" pitchFamily="18" charset="0"/>
                <a:ea typeface="宋体" charset="-122"/>
                <a:cs typeface="+mn-cs"/>
              </a:rPr>
              <a:t>邮件发送验证阶段：</a:t>
            </a:r>
            <a:r>
              <a:rPr kumimoji="1" lang="zh-CN" altLang="en-US" sz="1200" b="0" i="0" kern="1200" dirty="0">
                <a:solidFill>
                  <a:schemeClr val="tx1"/>
                </a:solidFill>
                <a:effectLst/>
                <a:latin typeface="Times New Roman" pitchFamily="18" charset="0"/>
                <a:ea typeface="宋体" charset="-122"/>
                <a:cs typeface="+mn-cs"/>
              </a:rPr>
              <a:t> 发件人通过</a:t>
            </a:r>
            <a:r>
              <a:rPr kumimoji="1" lang="en-US" altLang="zh-CN" sz="1200" b="0" i="0" kern="1200" dirty="0">
                <a:solidFill>
                  <a:schemeClr val="tx1"/>
                </a:solidFill>
                <a:effectLst/>
                <a:latin typeface="Times New Roman" pitchFamily="18" charset="0"/>
                <a:ea typeface="宋体" charset="-122"/>
                <a:cs typeface="+mn-cs"/>
              </a:rPr>
              <a:t>SMTP</a:t>
            </a:r>
            <a:r>
              <a:rPr kumimoji="1" lang="zh-CN" altLang="en-US" sz="1200" b="0" i="0" kern="1200" dirty="0">
                <a:solidFill>
                  <a:schemeClr val="tx1"/>
                </a:solidFill>
                <a:effectLst/>
                <a:latin typeface="Times New Roman" pitchFamily="18" charset="0"/>
                <a:ea typeface="宋体" charset="-122"/>
                <a:cs typeface="+mn-cs"/>
              </a:rPr>
              <a:t>协议从</a:t>
            </a:r>
            <a:r>
              <a:rPr kumimoji="1" lang="en-US" altLang="zh-CN" sz="1200" b="0" i="0" kern="1200" dirty="0">
                <a:solidFill>
                  <a:schemeClr val="tx1"/>
                </a:solidFill>
                <a:effectLst/>
                <a:latin typeface="Times New Roman" pitchFamily="18" charset="0"/>
                <a:ea typeface="宋体" charset="-122"/>
                <a:cs typeface="+mn-cs"/>
              </a:rPr>
              <a:t>MUA</a:t>
            </a:r>
            <a:r>
              <a:rPr kumimoji="1" lang="zh-CN" altLang="en-US" sz="1200" b="0" i="0" kern="1200" dirty="0">
                <a:solidFill>
                  <a:schemeClr val="tx1"/>
                </a:solidFill>
                <a:effectLst/>
                <a:latin typeface="Times New Roman" pitchFamily="18" charset="0"/>
                <a:ea typeface="宋体" charset="-122"/>
                <a:cs typeface="+mn-cs"/>
              </a:rPr>
              <a:t>发送电子邮件时，发件者需要输入其用户名以及密码进行身份验证。在该过程中，发件方的</a:t>
            </a:r>
            <a:r>
              <a:rPr kumimoji="1" lang="en-US" altLang="zh-CN" sz="1200" b="0" i="0" kern="1200" dirty="0">
                <a:solidFill>
                  <a:schemeClr val="tx1"/>
                </a:solidFill>
                <a:effectLst/>
                <a:latin typeface="Times New Roman" pitchFamily="18" charset="0"/>
                <a:ea typeface="宋体" charset="-122"/>
                <a:cs typeface="+mn-cs"/>
              </a:rPr>
              <a:t>MTA</a:t>
            </a:r>
            <a:r>
              <a:rPr kumimoji="1" lang="zh-CN" altLang="en-US" sz="1200" b="0" i="0" kern="1200" dirty="0">
                <a:solidFill>
                  <a:schemeClr val="tx1"/>
                </a:solidFill>
                <a:effectLst/>
                <a:latin typeface="Times New Roman" pitchFamily="18" charset="0"/>
                <a:ea typeface="宋体" charset="-122"/>
                <a:cs typeface="+mn-cs"/>
              </a:rPr>
              <a:t>不仅需要验证用户的身份，还需要确保发送电子邮件中的</a:t>
            </a:r>
            <a:r>
              <a:rPr kumimoji="1" lang="en-US" altLang="zh-CN" sz="1200" b="0" i="0" kern="1200" dirty="0">
                <a:solidFill>
                  <a:schemeClr val="tx1"/>
                </a:solidFill>
                <a:effectLst/>
                <a:latin typeface="Times New Roman" pitchFamily="18" charset="0"/>
                <a:ea typeface="宋体" charset="-122"/>
                <a:cs typeface="+mn-cs"/>
              </a:rPr>
              <a:t>Mail From</a:t>
            </a:r>
            <a:r>
              <a:rPr kumimoji="1" lang="zh-CN" altLang="en-US" sz="1200" b="0" i="0" kern="1200" dirty="0">
                <a:solidFill>
                  <a:schemeClr val="tx1"/>
                </a:solidFill>
                <a:effectLst/>
                <a:latin typeface="Times New Roman" pitchFamily="18" charset="0"/>
                <a:ea typeface="宋体" charset="-122"/>
                <a:cs typeface="+mn-cs"/>
              </a:rPr>
              <a:t>与登陆的用户一致。</a:t>
            </a:r>
          </a:p>
          <a:p>
            <a:r>
              <a:rPr kumimoji="1" lang="en-US" altLang="zh-CN" sz="1200" b="1" i="0" kern="1200" dirty="0">
                <a:solidFill>
                  <a:schemeClr val="tx1"/>
                </a:solidFill>
                <a:effectLst/>
                <a:latin typeface="Times New Roman" pitchFamily="18" charset="0"/>
                <a:ea typeface="宋体" charset="-122"/>
                <a:cs typeface="+mn-cs"/>
              </a:rPr>
              <a:t>2. </a:t>
            </a:r>
            <a:r>
              <a:rPr kumimoji="1" lang="zh-CN" altLang="en-US" sz="1200" b="1" i="0" kern="1200" dirty="0">
                <a:solidFill>
                  <a:schemeClr val="tx1"/>
                </a:solidFill>
                <a:effectLst/>
                <a:latin typeface="Times New Roman" pitchFamily="18" charset="0"/>
                <a:ea typeface="宋体" charset="-122"/>
                <a:cs typeface="+mn-cs"/>
              </a:rPr>
              <a:t>邮件接收验证阶段：</a:t>
            </a:r>
            <a:r>
              <a:rPr kumimoji="1" lang="zh-CN" altLang="en-US" sz="1200" b="0" i="0" kern="1200" dirty="0">
                <a:solidFill>
                  <a:schemeClr val="tx1"/>
                </a:solidFill>
                <a:effectLst/>
                <a:latin typeface="Times New Roman" pitchFamily="18" charset="0"/>
                <a:ea typeface="宋体" charset="-122"/>
                <a:cs typeface="+mn-cs"/>
              </a:rPr>
              <a:t>收件方的</a:t>
            </a:r>
            <a:r>
              <a:rPr kumimoji="1" lang="en-US" altLang="zh-CN" sz="1200" b="0" i="0" kern="1200" dirty="0">
                <a:solidFill>
                  <a:schemeClr val="tx1"/>
                </a:solidFill>
                <a:effectLst/>
                <a:latin typeface="Times New Roman" pitchFamily="18" charset="0"/>
                <a:ea typeface="宋体" charset="-122"/>
                <a:cs typeface="+mn-cs"/>
              </a:rPr>
              <a:t>MTA</a:t>
            </a:r>
            <a:r>
              <a:rPr kumimoji="1" lang="zh-CN" altLang="en-US" sz="1200" b="0" i="0" kern="1200" dirty="0">
                <a:solidFill>
                  <a:schemeClr val="tx1"/>
                </a:solidFill>
                <a:effectLst/>
                <a:latin typeface="Times New Roman" pitchFamily="18" charset="0"/>
                <a:ea typeface="宋体" charset="-122"/>
                <a:cs typeface="+mn-cs"/>
              </a:rPr>
              <a:t>接收到邮件后，</a:t>
            </a:r>
            <a:r>
              <a:rPr kumimoji="1" lang="en-US" altLang="zh-CN" sz="1200" b="0" i="0" kern="1200" dirty="0">
                <a:solidFill>
                  <a:schemeClr val="tx1"/>
                </a:solidFill>
                <a:effectLst/>
                <a:latin typeface="Times New Roman" pitchFamily="18" charset="0"/>
                <a:ea typeface="宋体" charset="-122"/>
                <a:cs typeface="+mn-cs"/>
              </a:rPr>
              <a:t>MTA</a:t>
            </a:r>
            <a:r>
              <a:rPr kumimoji="1" lang="zh-CN" altLang="en-US" sz="1200" b="0" i="0" kern="1200" dirty="0">
                <a:solidFill>
                  <a:schemeClr val="tx1"/>
                </a:solidFill>
                <a:effectLst/>
                <a:latin typeface="Times New Roman" pitchFamily="18" charset="0"/>
                <a:ea typeface="宋体" charset="-122"/>
                <a:cs typeface="+mn-cs"/>
              </a:rPr>
              <a:t>将通过</a:t>
            </a:r>
            <a:r>
              <a:rPr kumimoji="1" lang="en-US" altLang="zh-CN" sz="1200" b="0" i="0" kern="1200" dirty="0">
                <a:solidFill>
                  <a:schemeClr val="tx1"/>
                </a:solidFill>
                <a:effectLst/>
                <a:latin typeface="Times New Roman" pitchFamily="18" charset="0"/>
                <a:ea typeface="宋体" charset="-122"/>
                <a:cs typeface="+mn-cs"/>
              </a:rPr>
              <a:t>SPF</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DKIM</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DMARC</a:t>
            </a:r>
            <a:r>
              <a:rPr kumimoji="1" lang="zh-CN" altLang="en-US" sz="1200" b="0" i="0" kern="1200" dirty="0">
                <a:solidFill>
                  <a:schemeClr val="tx1"/>
                </a:solidFill>
                <a:effectLst/>
                <a:latin typeface="Times New Roman" pitchFamily="18" charset="0"/>
                <a:ea typeface="宋体" charset="-122"/>
                <a:cs typeface="+mn-cs"/>
              </a:rPr>
              <a:t>协议校验结果来验证电子邮件发件人的真实性。</a:t>
            </a:r>
          </a:p>
          <a:p>
            <a:r>
              <a:rPr kumimoji="1" lang="en-US" altLang="zh-CN" sz="1200" b="1" i="0" kern="1200" dirty="0">
                <a:solidFill>
                  <a:schemeClr val="tx1"/>
                </a:solidFill>
                <a:effectLst/>
                <a:latin typeface="Times New Roman" pitchFamily="18" charset="0"/>
                <a:ea typeface="宋体" charset="-122"/>
                <a:cs typeface="+mn-cs"/>
              </a:rPr>
              <a:t>3. </a:t>
            </a:r>
            <a:r>
              <a:rPr kumimoji="1" lang="zh-CN" altLang="en-US" sz="1200" b="1" i="0" kern="1200" dirty="0">
                <a:solidFill>
                  <a:schemeClr val="tx1"/>
                </a:solidFill>
                <a:effectLst/>
                <a:latin typeface="Times New Roman" pitchFamily="18" charset="0"/>
                <a:ea typeface="宋体" charset="-122"/>
                <a:cs typeface="+mn-cs"/>
              </a:rPr>
              <a:t>邮件转发验证阶段：</a:t>
            </a:r>
            <a:r>
              <a:rPr kumimoji="1" lang="zh-CN" altLang="en-US" sz="1200" b="0" i="0" kern="1200" dirty="0">
                <a:solidFill>
                  <a:schemeClr val="tx1"/>
                </a:solidFill>
                <a:effectLst/>
                <a:latin typeface="Times New Roman" pitchFamily="18" charset="0"/>
                <a:ea typeface="宋体" charset="-122"/>
                <a:cs typeface="+mn-cs"/>
              </a:rPr>
              <a:t>当转发服务器自动转发电子邮件时，转发服务器应确保该邮件中发件人的真实性。转发者不应对未经验证的电子邮件提供额外担保，比如对未通过</a:t>
            </a:r>
            <a:r>
              <a:rPr kumimoji="1" lang="en-US" altLang="zh-CN" sz="1200" b="0" i="0" kern="1200" dirty="0">
                <a:solidFill>
                  <a:schemeClr val="tx1"/>
                </a:solidFill>
                <a:effectLst/>
                <a:latin typeface="Times New Roman" pitchFamily="18" charset="0"/>
                <a:ea typeface="宋体" charset="-122"/>
                <a:cs typeface="+mn-cs"/>
              </a:rPr>
              <a:t>DKIM</a:t>
            </a:r>
            <a:r>
              <a:rPr kumimoji="1" lang="zh-CN" altLang="en-US" sz="1200" b="0" i="0" kern="1200" dirty="0">
                <a:solidFill>
                  <a:schemeClr val="tx1"/>
                </a:solidFill>
                <a:effectLst/>
                <a:latin typeface="Times New Roman" pitchFamily="18" charset="0"/>
                <a:ea typeface="宋体" charset="-122"/>
                <a:cs typeface="+mn-cs"/>
              </a:rPr>
              <a:t>验证的电子邮件主动添加转发域自身的</a:t>
            </a:r>
            <a:r>
              <a:rPr kumimoji="1" lang="en-US" altLang="zh-CN" sz="1200" b="0" i="0" kern="1200" dirty="0">
                <a:solidFill>
                  <a:schemeClr val="tx1"/>
                </a:solidFill>
                <a:effectLst/>
                <a:latin typeface="Times New Roman" pitchFamily="18" charset="0"/>
                <a:ea typeface="宋体" charset="-122"/>
                <a:cs typeface="+mn-cs"/>
              </a:rPr>
              <a:t>DKIM</a:t>
            </a:r>
            <a:r>
              <a:rPr kumimoji="1" lang="zh-CN" altLang="en-US" sz="1200" b="0" i="0" kern="1200" dirty="0">
                <a:solidFill>
                  <a:schemeClr val="tx1"/>
                </a:solidFill>
                <a:effectLst/>
                <a:latin typeface="Times New Roman" pitchFamily="18" charset="0"/>
                <a:ea typeface="宋体" charset="-122"/>
                <a:cs typeface="+mn-cs"/>
              </a:rPr>
              <a:t>签名。</a:t>
            </a:r>
          </a:p>
          <a:p>
            <a:r>
              <a:rPr kumimoji="1" lang="en-US" altLang="zh-CN" sz="1200" b="1" i="0" kern="1200" dirty="0">
                <a:solidFill>
                  <a:schemeClr val="tx1"/>
                </a:solidFill>
                <a:effectLst/>
                <a:latin typeface="Times New Roman" pitchFamily="18" charset="0"/>
                <a:ea typeface="宋体" charset="-122"/>
                <a:cs typeface="+mn-cs"/>
              </a:rPr>
              <a:t>4. </a:t>
            </a:r>
            <a:r>
              <a:rPr kumimoji="1" lang="zh-CN" altLang="en-US" sz="1200" b="1" i="0" kern="1200" dirty="0">
                <a:solidFill>
                  <a:schemeClr val="tx1"/>
                </a:solidFill>
                <a:effectLst/>
                <a:latin typeface="Times New Roman" pitchFamily="18" charset="0"/>
                <a:ea typeface="宋体" charset="-122"/>
                <a:cs typeface="+mn-cs"/>
              </a:rPr>
              <a:t>邮件</a:t>
            </a:r>
            <a:r>
              <a:rPr kumimoji="1" lang="en-US" altLang="zh-CN" sz="1200" b="1" i="0" kern="1200" dirty="0">
                <a:solidFill>
                  <a:schemeClr val="tx1"/>
                </a:solidFill>
                <a:effectLst/>
                <a:latin typeface="Times New Roman" pitchFamily="18" charset="0"/>
                <a:ea typeface="宋体" charset="-122"/>
                <a:cs typeface="+mn-cs"/>
              </a:rPr>
              <a:t>UI</a:t>
            </a:r>
            <a:r>
              <a:rPr kumimoji="1" lang="zh-CN" altLang="en-US" sz="1200" b="1" i="0" kern="1200" dirty="0">
                <a:solidFill>
                  <a:schemeClr val="tx1"/>
                </a:solidFill>
                <a:effectLst/>
                <a:latin typeface="Times New Roman" pitchFamily="18" charset="0"/>
                <a:ea typeface="宋体" charset="-122"/>
                <a:cs typeface="+mn-cs"/>
              </a:rPr>
              <a:t>渲染阶段：</a:t>
            </a:r>
            <a:r>
              <a:rPr kumimoji="1" lang="zh-CN" altLang="en-US" sz="1200" b="0" i="0" kern="1200" dirty="0">
                <a:solidFill>
                  <a:schemeClr val="tx1"/>
                </a:solidFill>
                <a:effectLst/>
                <a:latin typeface="Times New Roman" pitchFamily="18" charset="0"/>
                <a:ea typeface="宋体" charset="-122"/>
                <a:cs typeface="+mn-cs"/>
              </a:rPr>
              <a:t>该阶段通常由邮件客户端实现，将邮件内容渲染为用户友好的显示界面。然而，大多数的电子邮件客户端不会向用户显示电子邮件的身份校验结果。此外，某些特殊字符、编码格式都有可能影响客户端对发件人地址的正确显示。</a:t>
            </a: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80</a:t>
            </a:fld>
            <a:endParaRPr lang="en-US" altLang="zh-CN"/>
          </a:p>
        </p:txBody>
      </p:sp>
    </p:spTree>
    <p:extLst>
      <p:ext uri="{BB962C8B-B14F-4D97-AF65-F5344CB8AC3E}">
        <p14:creationId xmlns:p14="http://schemas.microsoft.com/office/powerpoint/2010/main" val="34513894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https://www.usenix.org/system/files/sec21summer_shen-kaiwen.pdf</a:t>
            </a:r>
          </a:p>
          <a:p>
            <a:r>
              <a:rPr lang="en-US" altLang="zh-CN" dirty="0"/>
              <a:t>https://mp.weixin.qq.com/s/RPz_1kKuq5--IANwT_Qvvg</a:t>
            </a: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81</a:t>
            </a:fld>
            <a:endParaRPr lang="en-US" altLang="zh-CN"/>
          </a:p>
        </p:txBody>
      </p:sp>
    </p:spTree>
    <p:extLst>
      <p:ext uri="{BB962C8B-B14F-4D97-AF65-F5344CB8AC3E}">
        <p14:creationId xmlns:p14="http://schemas.microsoft.com/office/powerpoint/2010/main" val="26506379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https://www.usenix.org/system/files/sec21summer_shen-kaiwen.pdf</a:t>
            </a:r>
          </a:p>
          <a:p>
            <a:r>
              <a:rPr lang="en-US" altLang="zh-CN" dirty="0"/>
              <a:t>https://mp.weixin.qq.com/s/RPz_1kKuq5--IANwT_Qvvg</a:t>
            </a:r>
          </a:p>
          <a:p>
            <a:r>
              <a:rPr kumimoji="1" lang="zh-CN" altLang="en-US" sz="1200" b="0" i="0" kern="1200" dirty="0">
                <a:solidFill>
                  <a:schemeClr val="tx1"/>
                </a:solidFill>
                <a:effectLst/>
                <a:latin typeface="Times New Roman" pitchFamily="18" charset="0"/>
                <a:ea typeface="宋体" charset="-122"/>
                <a:cs typeface="+mn-cs"/>
              </a:rPr>
              <a:t>该研究系统性地分析了电子邮件传递过程中涉及到身份验证的四个关键阶段：邮件发送验证阶段，邮件接收验证阶段，邮件转发验证阶段以及邮件</a:t>
            </a:r>
            <a:r>
              <a:rPr kumimoji="1" lang="en-US" altLang="zh-CN" sz="1200" b="0" i="0" kern="1200" dirty="0">
                <a:solidFill>
                  <a:schemeClr val="tx1"/>
                </a:solidFill>
                <a:effectLst/>
                <a:latin typeface="Times New Roman" pitchFamily="18" charset="0"/>
                <a:ea typeface="宋体" charset="-122"/>
                <a:cs typeface="+mn-cs"/>
              </a:rPr>
              <a:t>UI</a:t>
            </a:r>
            <a:r>
              <a:rPr kumimoji="1" lang="zh-CN" altLang="en-US" sz="1200" b="0" i="0" kern="1200" dirty="0">
                <a:solidFill>
                  <a:schemeClr val="tx1"/>
                </a:solidFill>
                <a:effectLst/>
                <a:latin typeface="Times New Roman" pitchFamily="18" charset="0"/>
                <a:ea typeface="宋体" charset="-122"/>
                <a:cs typeface="+mn-cs"/>
              </a:rPr>
              <a:t>渲染阶段。我们发现在这四个阶段均存在由协议设计或实现上的缺陷而引入的安全问题。</a:t>
            </a:r>
            <a:r>
              <a:rPr kumimoji="1" lang="zh-CN" altLang="en-US" sz="1200" b="1" i="0" kern="1200" dirty="0">
                <a:solidFill>
                  <a:schemeClr val="tx1"/>
                </a:solidFill>
                <a:effectLst/>
                <a:latin typeface="Times New Roman" pitchFamily="18" charset="0"/>
                <a:ea typeface="宋体" charset="-122"/>
                <a:cs typeface="+mn-cs"/>
              </a:rPr>
              <a:t>我们共发现了</a:t>
            </a:r>
            <a:r>
              <a:rPr kumimoji="1" lang="en-US" altLang="zh-CN" sz="1200" b="1" i="0" kern="1200" dirty="0">
                <a:solidFill>
                  <a:schemeClr val="tx1"/>
                </a:solidFill>
                <a:effectLst/>
                <a:latin typeface="Times New Roman" pitchFamily="18" charset="0"/>
                <a:ea typeface="宋体" charset="-122"/>
                <a:cs typeface="+mn-cs"/>
              </a:rPr>
              <a:t>14</a:t>
            </a:r>
            <a:r>
              <a:rPr kumimoji="1" lang="zh-CN" altLang="en-US" sz="1200" b="1" i="0" kern="1200" dirty="0">
                <a:solidFill>
                  <a:schemeClr val="tx1"/>
                </a:solidFill>
                <a:effectLst/>
                <a:latin typeface="Times New Roman" pitchFamily="18" charset="0"/>
                <a:ea typeface="宋体" charset="-122"/>
                <a:cs typeface="+mn-cs"/>
              </a:rPr>
              <a:t>种可分别绕过</a:t>
            </a:r>
            <a:r>
              <a:rPr kumimoji="1" lang="en-US" altLang="zh-CN" sz="1200" b="1" i="0" kern="1200" dirty="0">
                <a:solidFill>
                  <a:schemeClr val="tx1"/>
                </a:solidFill>
                <a:effectLst/>
                <a:latin typeface="Times New Roman" pitchFamily="18" charset="0"/>
                <a:ea typeface="宋体" charset="-122"/>
                <a:cs typeface="+mn-cs"/>
              </a:rPr>
              <a:t>SPF</a:t>
            </a:r>
            <a:r>
              <a:rPr kumimoji="1" lang="zh-CN" altLang="en-US" sz="1200" b="1" i="0" kern="1200" dirty="0">
                <a:solidFill>
                  <a:schemeClr val="tx1"/>
                </a:solidFill>
                <a:effectLst/>
                <a:latin typeface="Times New Roman" pitchFamily="18" charset="0"/>
                <a:ea typeface="宋体" charset="-122"/>
                <a:cs typeface="+mn-cs"/>
              </a:rPr>
              <a:t>、</a:t>
            </a:r>
            <a:r>
              <a:rPr kumimoji="1" lang="en-US" altLang="zh-CN" sz="1200" b="1" i="0" kern="1200" dirty="0">
                <a:solidFill>
                  <a:schemeClr val="tx1"/>
                </a:solidFill>
                <a:effectLst/>
                <a:latin typeface="Times New Roman" pitchFamily="18" charset="0"/>
                <a:ea typeface="宋体" charset="-122"/>
                <a:cs typeface="+mn-cs"/>
              </a:rPr>
              <a:t>DKIM</a:t>
            </a:r>
            <a:r>
              <a:rPr kumimoji="1" lang="zh-CN" altLang="en-US" sz="1200" b="1" i="0" kern="1200" dirty="0">
                <a:solidFill>
                  <a:schemeClr val="tx1"/>
                </a:solidFill>
                <a:effectLst/>
                <a:latin typeface="Times New Roman" pitchFamily="18" charset="0"/>
                <a:ea typeface="宋体" charset="-122"/>
                <a:cs typeface="+mn-cs"/>
              </a:rPr>
              <a:t>、</a:t>
            </a:r>
            <a:r>
              <a:rPr kumimoji="1" lang="en-US" altLang="zh-CN" sz="1200" b="1" i="0" kern="1200" dirty="0">
                <a:solidFill>
                  <a:schemeClr val="tx1"/>
                </a:solidFill>
                <a:effectLst/>
                <a:latin typeface="Times New Roman" pitchFamily="18" charset="0"/>
                <a:ea typeface="宋体" charset="-122"/>
                <a:cs typeface="+mn-cs"/>
              </a:rPr>
              <a:t>DMARC</a:t>
            </a:r>
            <a:r>
              <a:rPr kumimoji="1" lang="zh-CN" altLang="en-US" sz="1200" b="1" i="0" kern="1200" dirty="0">
                <a:solidFill>
                  <a:schemeClr val="tx1"/>
                </a:solidFill>
                <a:effectLst/>
                <a:latin typeface="Times New Roman" pitchFamily="18" charset="0"/>
                <a:ea typeface="宋体" charset="-122"/>
                <a:cs typeface="+mn-cs"/>
              </a:rPr>
              <a:t>或</a:t>
            </a:r>
            <a:r>
              <a:rPr kumimoji="1" lang="en-US" altLang="zh-CN" sz="1200" b="1" i="0" kern="1200" dirty="0">
                <a:solidFill>
                  <a:schemeClr val="tx1"/>
                </a:solidFill>
                <a:effectLst/>
                <a:latin typeface="Times New Roman" pitchFamily="18" charset="0"/>
                <a:ea typeface="宋体" charset="-122"/>
                <a:cs typeface="+mn-cs"/>
              </a:rPr>
              <a:t>UI</a:t>
            </a:r>
            <a:r>
              <a:rPr kumimoji="1" lang="zh-CN" altLang="en-US" sz="1200" b="1" i="0" kern="1200" dirty="0">
                <a:solidFill>
                  <a:schemeClr val="tx1"/>
                </a:solidFill>
                <a:effectLst/>
                <a:latin typeface="Times New Roman" pitchFamily="18" charset="0"/>
                <a:ea typeface="宋体" charset="-122"/>
                <a:cs typeface="+mn-cs"/>
              </a:rPr>
              <a:t>保护机制的邮件伪造攻击，其中</a:t>
            </a:r>
            <a:r>
              <a:rPr kumimoji="1" lang="en-US" altLang="zh-CN" sz="1200" b="1" i="0" kern="1200" dirty="0">
                <a:solidFill>
                  <a:schemeClr val="tx1"/>
                </a:solidFill>
                <a:effectLst/>
                <a:latin typeface="Times New Roman" pitchFamily="18" charset="0"/>
                <a:ea typeface="宋体" charset="-122"/>
                <a:cs typeface="+mn-cs"/>
              </a:rPr>
              <a:t>9</a:t>
            </a:r>
            <a:r>
              <a:rPr kumimoji="1" lang="zh-CN" altLang="en-US" sz="1200" b="1" i="0" kern="1200" dirty="0">
                <a:solidFill>
                  <a:schemeClr val="tx1"/>
                </a:solidFill>
                <a:effectLst/>
                <a:latin typeface="Times New Roman" pitchFamily="18" charset="0"/>
                <a:ea typeface="宋体" charset="-122"/>
                <a:cs typeface="+mn-cs"/>
              </a:rPr>
              <a:t>种为我们提出的新型攻击。</a:t>
            </a:r>
            <a:r>
              <a:rPr kumimoji="1" lang="zh-CN" altLang="en-US" sz="1200" b="0" i="0" kern="1200" dirty="0">
                <a:solidFill>
                  <a:schemeClr val="tx1"/>
                </a:solidFill>
                <a:effectLst/>
                <a:latin typeface="Times New Roman" pitchFamily="18" charset="0"/>
                <a:ea typeface="宋体" charset="-122"/>
                <a:cs typeface="+mn-cs"/>
              </a:rPr>
              <a:t>如图</a:t>
            </a:r>
            <a:r>
              <a:rPr kumimoji="1" lang="en-US" altLang="zh-CN" sz="1200" b="0" i="0" kern="1200" dirty="0">
                <a:solidFill>
                  <a:schemeClr val="tx1"/>
                </a:solidFill>
                <a:effectLst/>
                <a:latin typeface="Times New Roman" pitchFamily="18" charset="0"/>
                <a:ea typeface="宋体" charset="-122"/>
                <a:cs typeface="+mn-cs"/>
              </a:rPr>
              <a:t>3</a:t>
            </a:r>
            <a:r>
              <a:rPr kumimoji="1" lang="zh-CN" altLang="en-US" sz="1200" b="0" i="0" kern="1200" dirty="0">
                <a:solidFill>
                  <a:schemeClr val="tx1"/>
                </a:solidFill>
                <a:effectLst/>
                <a:latin typeface="Times New Roman" pitchFamily="18" charset="0"/>
                <a:ea typeface="宋体" charset="-122"/>
                <a:cs typeface="+mn-cs"/>
              </a:rPr>
              <a:t>所示，我们将这</a:t>
            </a:r>
            <a:r>
              <a:rPr kumimoji="1" lang="en-US" altLang="zh-CN" sz="1200" b="0" i="0" kern="1200" dirty="0">
                <a:solidFill>
                  <a:schemeClr val="tx1"/>
                </a:solidFill>
                <a:effectLst/>
                <a:latin typeface="Times New Roman" pitchFamily="18" charset="0"/>
                <a:ea typeface="宋体" charset="-122"/>
                <a:cs typeface="+mn-cs"/>
              </a:rPr>
              <a:t>14</a:t>
            </a:r>
            <a:r>
              <a:rPr kumimoji="1" lang="zh-CN" altLang="en-US" sz="1200" b="0" i="0" kern="1200" dirty="0">
                <a:solidFill>
                  <a:schemeClr val="tx1"/>
                </a:solidFill>
                <a:effectLst/>
                <a:latin typeface="Times New Roman" pitchFamily="18" charset="0"/>
                <a:ea typeface="宋体" charset="-122"/>
                <a:cs typeface="+mn-cs"/>
              </a:rPr>
              <a:t>种攻击方法归纳成了三种攻击模型：</a:t>
            </a:r>
            <a:r>
              <a:rPr kumimoji="1" lang="en-US" altLang="zh-CN" sz="1200" b="0" i="0" kern="1200" dirty="0">
                <a:solidFill>
                  <a:schemeClr val="tx1"/>
                </a:solidFill>
                <a:effectLst/>
                <a:latin typeface="Times New Roman" pitchFamily="18" charset="0"/>
                <a:ea typeface="宋体" charset="-122"/>
                <a:cs typeface="+mn-cs"/>
              </a:rPr>
              <a:t>a. Shared MTA Attack. b. Direct MTA Attack. c. Forward MTA Attack.  </a:t>
            </a: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82</a:t>
            </a:fld>
            <a:endParaRPr lang="en-US" altLang="zh-CN"/>
          </a:p>
        </p:txBody>
      </p:sp>
    </p:spTree>
    <p:extLst>
      <p:ext uri="{BB962C8B-B14F-4D97-AF65-F5344CB8AC3E}">
        <p14:creationId xmlns:p14="http://schemas.microsoft.com/office/powerpoint/2010/main" val="38342268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https://www.usenix.org/system/files/sec21summer_shen-kaiwen.pdf</a:t>
            </a:r>
          </a:p>
          <a:p>
            <a:r>
              <a:rPr lang="en-US" altLang="zh-CN" dirty="0"/>
              <a:t>https://mp.weixin.qq.com/s/RPz_1kKuq5--IANwT_Qvvg</a:t>
            </a:r>
          </a:p>
          <a:p>
            <a:r>
              <a:rPr kumimoji="1" lang="zh-CN" altLang="en-US" sz="1200" b="0" i="0" kern="1200" dirty="0">
                <a:solidFill>
                  <a:schemeClr val="tx1"/>
                </a:solidFill>
                <a:effectLst/>
                <a:latin typeface="Times New Roman" pitchFamily="18" charset="0"/>
                <a:ea typeface="宋体" charset="-122"/>
                <a:cs typeface="+mn-cs"/>
              </a:rPr>
              <a:t>该研究系统性地分析了电子邮件传递过程中涉及到身份验证的四个关键阶段：邮件发送验证阶段，邮件接收验证阶段，邮件转发验证阶段以及邮件</a:t>
            </a:r>
            <a:r>
              <a:rPr kumimoji="1" lang="en-US" altLang="zh-CN" sz="1200" b="0" i="0" kern="1200" dirty="0">
                <a:solidFill>
                  <a:schemeClr val="tx1"/>
                </a:solidFill>
                <a:effectLst/>
                <a:latin typeface="Times New Roman" pitchFamily="18" charset="0"/>
                <a:ea typeface="宋体" charset="-122"/>
                <a:cs typeface="+mn-cs"/>
              </a:rPr>
              <a:t>UI</a:t>
            </a:r>
            <a:r>
              <a:rPr kumimoji="1" lang="zh-CN" altLang="en-US" sz="1200" b="0" i="0" kern="1200" dirty="0">
                <a:solidFill>
                  <a:schemeClr val="tx1"/>
                </a:solidFill>
                <a:effectLst/>
                <a:latin typeface="Times New Roman" pitchFamily="18" charset="0"/>
                <a:ea typeface="宋体" charset="-122"/>
                <a:cs typeface="+mn-cs"/>
              </a:rPr>
              <a:t>渲染阶段。我们发现在这四个阶段均存在由协议设计或实现上的缺陷而引入的安全问题。</a:t>
            </a:r>
            <a:r>
              <a:rPr kumimoji="1" lang="zh-CN" altLang="en-US" sz="1200" b="1" i="0" kern="1200" dirty="0">
                <a:solidFill>
                  <a:schemeClr val="tx1"/>
                </a:solidFill>
                <a:effectLst/>
                <a:latin typeface="Times New Roman" pitchFamily="18" charset="0"/>
                <a:ea typeface="宋体" charset="-122"/>
                <a:cs typeface="+mn-cs"/>
              </a:rPr>
              <a:t>我们共发现了</a:t>
            </a:r>
            <a:r>
              <a:rPr kumimoji="1" lang="en-US" altLang="zh-CN" sz="1200" b="1" i="0" kern="1200" dirty="0">
                <a:solidFill>
                  <a:schemeClr val="tx1"/>
                </a:solidFill>
                <a:effectLst/>
                <a:latin typeface="Times New Roman" pitchFamily="18" charset="0"/>
                <a:ea typeface="宋体" charset="-122"/>
                <a:cs typeface="+mn-cs"/>
              </a:rPr>
              <a:t>14</a:t>
            </a:r>
            <a:r>
              <a:rPr kumimoji="1" lang="zh-CN" altLang="en-US" sz="1200" b="1" i="0" kern="1200" dirty="0">
                <a:solidFill>
                  <a:schemeClr val="tx1"/>
                </a:solidFill>
                <a:effectLst/>
                <a:latin typeface="Times New Roman" pitchFamily="18" charset="0"/>
                <a:ea typeface="宋体" charset="-122"/>
                <a:cs typeface="+mn-cs"/>
              </a:rPr>
              <a:t>种可分别绕过</a:t>
            </a:r>
            <a:r>
              <a:rPr kumimoji="1" lang="en-US" altLang="zh-CN" sz="1200" b="1" i="0" kern="1200" dirty="0">
                <a:solidFill>
                  <a:schemeClr val="tx1"/>
                </a:solidFill>
                <a:effectLst/>
                <a:latin typeface="Times New Roman" pitchFamily="18" charset="0"/>
                <a:ea typeface="宋体" charset="-122"/>
                <a:cs typeface="+mn-cs"/>
              </a:rPr>
              <a:t>SPF</a:t>
            </a:r>
            <a:r>
              <a:rPr kumimoji="1" lang="zh-CN" altLang="en-US" sz="1200" b="1" i="0" kern="1200" dirty="0">
                <a:solidFill>
                  <a:schemeClr val="tx1"/>
                </a:solidFill>
                <a:effectLst/>
                <a:latin typeface="Times New Roman" pitchFamily="18" charset="0"/>
                <a:ea typeface="宋体" charset="-122"/>
                <a:cs typeface="+mn-cs"/>
              </a:rPr>
              <a:t>、</a:t>
            </a:r>
            <a:r>
              <a:rPr kumimoji="1" lang="en-US" altLang="zh-CN" sz="1200" b="1" i="0" kern="1200" dirty="0">
                <a:solidFill>
                  <a:schemeClr val="tx1"/>
                </a:solidFill>
                <a:effectLst/>
                <a:latin typeface="Times New Roman" pitchFamily="18" charset="0"/>
                <a:ea typeface="宋体" charset="-122"/>
                <a:cs typeface="+mn-cs"/>
              </a:rPr>
              <a:t>DKIM</a:t>
            </a:r>
            <a:r>
              <a:rPr kumimoji="1" lang="zh-CN" altLang="en-US" sz="1200" b="1" i="0" kern="1200" dirty="0">
                <a:solidFill>
                  <a:schemeClr val="tx1"/>
                </a:solidFill>
                <a:effectLst/>
                <a:latin typeface="Times New Roman" pitchFamily="18" charset="0"/>
                <a:ea typeface="宋体" charset="-122"/>
                <a:cs typeface="+mn-cs"/>
              </a:rPr>
              <a:t>、</a:t>
            </a:r>
            <a:r>
              <a:rPr kumimoji="1" lang="en-US" altLang="zh-CN" sz="1200" b="1" i="0" kern="1200" dirty="0">
                <a:solidFill>
                  <a:schemeClr val="tx1"/>
                </a:solidFill>
                <a:effectLst/>
                <a:latin typeface="Times New Roman" pitchFamily="18" charset="0"/>
                <a:ea typeface="宋体" charset="-122"/>
                <a:cs typeface="+mn-cs"/>
              </a:rPr>
              <a:t>DMARC</a:t>
            </a:r>
            <a:r>
              <a:rPr kumimoji="1" lang="zh-CN" altLang="en-US" sz="1200" b="1" i="0" kern="1200" dirty="0">
                <a:solidFill>
                  <a:schemeClr val="tx1"/>
                </a:solidFill>
                <a:effectLst/>
                <a:latin typeface="Times New Roman" pitchFamily="18" charset="0"/>
                <a:ea typeface="宋体" charset="-122"/>
                <a:cs typeface="+mn-cs"/>
              </a:rPr>
              <a:t>或</a:t>
            </a:r>
            <a:r>
              <a:rPr kumimoji="1" lang="en-US" altLang="zh-CN" sz="1200" b="1" i="0" kern="1200" dirty="0">
                <a:solidFill>
                  <a:schemeClr val="tx1"/>
                </a:solidFill>
                <a:effectLst/>
                <a:latin typeface="Times New Roman" pitchFamily="18" charset="0"/>
                <a:ea typeface="宋体" charset="-122"/>
                <a:cs typeface="+mn-cs"/>
              </a:rPr>
              <a:t>UI</a:t>
            </a:r>
            <a:r>
              <a:rPr kumimoji="1" lang="zh-CN" altLang="en-US" sz="1200" b="1" i="0" kern="1200" dirty="0">
                <a:solidFill>
                  <a:schemeClr val="tx1"/>
                </a:solidFill>
                <a:effectLst/>
                <a:latin typeface="Times New Roman" pitchFamily="18" charset="0"/>
                <a:ea typeface="宋体" charset="-122"/>
                <a:cs typeface="+mn-cs"/>
              </a:rPr>
              <a:t>保护机制的邮件伪造攻击，其中</a:t>
            </a:r>
            <a:r>
              <a:rPr kumimoji="1" lang="en-US" altLang="zh-CN" sz="1200" b="1" i="0" kern="1200" dirty="0">
                <a:solidFill>
                  <a:schemeClr val="tx1"/>
                </a:solidFill>
                <a:effectLst/>
                <a:latin typeface="Times New Roman" pitchFamily="18" charset="0"/>
                <a:ea typeface="宋体" charset="-122"/>
                <a:cs typeface="+mn-cs"/>
              </a:rPr>
              <a:t>9</a:t>
            </a:r>
            <a:r>
              <a:rPr kumimoji="1" lang="zh-CN" altLang="en-US" sz="1200" b="1" i="0" kern="1200" dirty="0">
                <a:solidFill>
                  <a:schemeClr val="tx1"/>
                </a:solidFill>
                <a:effectLst/>
                <a:latin typeface="Times New Roman" pitchFamily="18" charset="0"/>
                <a:ea typeface="宋体" charset="-122"/>
                <a:cs typeface="+mn-cs"/>
              </a:rPr>
              <a:t>种为我们提出的新型攻击。</a:t>
            </a:r>
            <a:r>
              <a:rPr kumimoji="1" lang="zh-CN" altLang="en-US" sz="1200" b="0" i="0" kern="1200" dirty="0">
                <a:solidFill>
                  <a:schemeClr val="tx1"/>
                </a:solidFill>
                <a:effectLst/>
                <a:latin typeface="Times New Roman" pitchFamily="18" charset="0"/>
                <a:ea typeface="宋体" charset="-122"/>
                <a:cs typeface="+mn-cs"/>
              </a:rPr>
              <a:t>如图</a:t>
            </a:r>
            <a:r>
              <a:rPr kumimoji="1" lang="en-US" altLang="zh-CN" sz="1200" b="0" i="0" kern="1200" dirty="0">
                <a:solidFill>
                  <a:schemeClr val="tx1"/>
                </a:solidFill>
                <a:effectLst/>
                <a:latin typeface="Times New Roman" pitchFamily="18" charset="0"/>
                <a:ea typeface="宋体" charset="-122"/>
                <a:cs typeface="+mn-cs"/>
              </a:rPr>
              <a:t>3</a:t>
            </a:r>
            <a:r>
              <a:rPr kumimoji="1" lang="zh-CN" altLang="en-US" sz="1200" b="0" i="0" kern="1200" dirty="0">
                <a:solidFill>
                  <a:schemeClr val="tx1"/>
                </a:solidFill>
                <a:effectLst/>
                <a:latin typeface="Times New Roman" pitchFamily="18" charset="0"/>
                <a:ea typeface="宋体" charset="-122"/>
                <a:cs typeface="+mn-cs"/>
              </a:rPr>
              <a:t>所示，我们将这</a:t>
            </a:r>
            <a:r>
              <a:rPr kumimoji="1" lang="en-US" altLang="zh-CN" sz="1200" b="0" i="0" kern="1200" dirty="0">
                <a:solidFill>
                  <a:schemeClr val="tx1"/>
                </a:solidFill>
                <a:effectLst/>
                <a:latin typeface="Times New Roman" pitchFamily="18" charset="0"/>
                <a:ea typeface="宋体" charset="-122"/>
                <a:cs typeface="+mn-cs"/>
              </a:rPr>
              <a:t>14</a:t>
            </a:r>
            <a:r>
              <a:rPr kumimoji="1" lang="zh-CN" altLang="en-US" sz="1200" b="0" i="0" kern="1200" dirty="0">
                <a:solidFill>
                  <a:schemeClr val="tx1"/>
                </a:solidFill>
                <a:effectLst/>
                <a:latin typeface="Times New Roman" pitchFamily="18" charset="0"/>
                <a:ea typeface="宋体" charset="-122"/>
                <a:cs typeface="+mn-cs"/>
              </a:rPr>
              <a:t>种攻击方法归纳成了三种攻击模型：</a:t>
            </a:r>
            <a:r>
              <a:rPr kumimoji="1" lang="en-US" altLang="zh-CN" sz="1200" b="0" i="0" kern="1200" dirty="0">
                <a:solidFill>
                  <a:schemeClr val="tx1"/>
                </a:solidFill>
                <a:effectLst/>
                <a:latin typeface="Times New Roman" pitchFamily="18" charset="0"/>
                <a:ea typeface="宋体" charset="-122"/>
                <a:cs typeface="+mn-cs"/>
              </a:rPr>
              <a:t>a. Shared MTA Attack. b. Direct MTA Attack. c. Forward MTA Attack.  </a:t>
            </a: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83</a:t>
            </a:fld>
            <a:endParaRPr lang="en-US" altLang="zh-CN"/>
          </a:p>
        </p:txBody>
      </p:sp>
    </p:spTree>
    <p:extLst>
      <p:ext uri="{BB962C8B-B14F-4D97-AF65-F5344CB8AC3E}">
        <p14:creationId xmlns:p14="http://schemas.microsoft.com/office/powerpoint/2010/main" val="4153125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p:txBody>
          <a:bodyPr/>
          <a:lstStyle/>
          <a:p>
            <a:pPr>
              <a:defRPr/>
            </a:pPr>
            <a:fld id="{9FD54D0F-DE20-458F-9711-211063689A02}" type="slidenum">
              <a:rPr lang="zh-CN" altLang="en-US" smtClean="0"/>
              <a:pPr>
                <a:defRPr/>
              </a:pPr>
              <a:t>9</a:t>
            </a:fld>
            <a:endParaRPr lang="en-US" altLang="zh-CN"/>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6163609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https://www.usenix.org/system/files/sec21summer_shen-kaiwen.pdf</a:t>
            </a:r>
          </a:p>
          <a:p>
            <a:r>
              <a:rPr lang="en-US" altLang="zh-CN" dirty="0"/>
              <a:t>https://mp.weixin.qq.com/s/RPz_1kKuq5--IANwT_Qvvg</a:t>
            </a:r>
          </a:p>
          <a:p>
            <a:r>
              <a:rPr kumimoji="1" lang="zh-CN" altLang="en-US" sz="1200" b="0" i="0" kern="1200" dirty="0">
                <a:solidFill>
                  <a:schemeClr val="tx1"/>
                </a:solidFill>
                <a:effectLst/>
                <a:latin typeface="Times New Roman" pitchFamily="18" charset="0"/>
                <a:ea typeface="宋体" charset="-122"/>
                <a:cs typeface="+mn-cs"/>
              </a:rPr>
              <a:t>在现实攻击过程中，攻击者还可以通过组合不同的攻击技巧来使得攻击更通用。攻击者可以通过组合攻击的方式构建出能够通过三个邮件安全协议（</a:t>
            </a:r>
            <a:r>
              <a:rPr kumimoji="1" lang="en-US" altLang="zh-CN" sz="1200" b="0" i="0" kern="1200" dirty="0">
                <a:solidFill>
                  <a:schemeClr val="tx1"/>
                </a:solidFill>
                <a:effectLst/>
                <a:latin typeface="Times New Roman" pitchFamily="18" charset="0"/>
                <a:ea typeface="宋体" charset="-122"/>
                <a:cs typeface="+mn-cs"/>
              </a:rPr>
              <a:t>SPF</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DKIM</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DMARC</a:t>
            </a:r>
            <a:r>
              <a:rPr kumimoji="1" lang="zh-CN" altLang="en-US" sz="1200" b="0" i="0" kern="1200" dirty="0">
                <a:solidFill>
                  <a:schemeClr val="tx1"/>
                </a:solidFill>
                <a:effectLst/>
                <a:latin typeface="Times New Roman" pitchFamily="18" charset="0"/>
                <a:ea typeface="宋体" charset="-122"/>
                <a:cs typeface="+mn-cs"/>
              </a:rPr>
              <a:t>）验证的伪造邮件。图</a:t>
            </a:r>
            <a:r>
              <a:rPr kumimoji="1" lang="en-US" altLang="zh-CN" sz="1200" b="0" i="0" kern="1200" dirty="0">
                <a:solidFill>
                  <a:schemeClr val="tx1"/>
                </a:solidFill>
                <a:effectLst/>
                <a:latin typeface="Times New Roman" pitchFamily="18" charset="0"/>
                <a:ea typeface="宋体" charset="-122"/>
                <a:cs typeface="+mn-cs"/>
              </a:rPr>
              <a:t>4</a:t>
            </a:r>
            <a:r>
              <a:rPr kumimoji="1" lang="zh-CN" altLang="en-US" sz="1200" b="0" i="0" kern="1200" dirty="0">
                <a:solidFill>
                  <a:schemeClr val="tx1"/>
                </a:solidFill>
                <a:effectLst/>
                <a:latin typeface="Times New Roman" pitchFamily="18" charset="0"/>
                <a:ea typeface="宋体" charset="-122"/>
                <a:cs typeface="+mn-cs"/>
              </a:rPr>
              <a:t>展示了一封来自与</a:t>
            </a:r>
            <a:r>
              <a:rPr kumimoji="1" lang="en-US" altLang="zh-CN" sz="1200" b="0" i="0" kern="1200" dirty="0">
                <a:solidFill>
                  <a:schemeClr val="tx1"/>
                </a:solidFill>
                <a:effectLst/>
                <a:latin typeface="Times New Roman" pitchFamily="18" charset="0"/>
                <a:ea typeface="宋体" charset="-122"/>
                <a:cs typeface="+mn-cs"/>
              </a:rPr>
              <a:t>admin@aliyun.com</a:t>
            </a:r>
            <a:r>
              <a:rPr kumimoji="1" lang="zh-CN" altLang="en-US" sz="1200" b="0" i="0" kern="1200" dirty="0">
                <a:solidFill>
                  <a:schemeClr val="tx1"/>
                </a:solidFill>
                <a:effectLst/>
                <a:latin typeface="Times New Roman" pitchFamily="18" charset="0"/>
                <a:ea typeface="宋体" charset="-122"/>
                <a:cs typeface="+mn-cs"/>
              </a:rPr>
              <a:t>发往</a:t>
            </a:r>
            <a:r>
              <a:rPr kumimoji="1" lang="en-US" altLang="zh-CN" sz="1200" b="0" i="0" kern="1200" dirty="0">
                <a:solidFill>
                  <a:schemeClr val="tx1"/>
                </a:solidFill>
                <a:effectLst/>
                <a:latin typeface="Times New Roman" pitchFamily="18" charset="0"/>
                <a:ea typeface="宋体" charset="-122"/>
                <a:cs typeface="+mn-cs"/>
              </a:rPr>
              <a:t>victim@gmail.com</a:t>
            </a:r>
            <a:r>
              <a:rPr kumimoji="1" lang="zh-CN" altLang="en-US" sz="1200" b="0" i="0" kern="1200" dirty="0">
                <a:solidFill>
                  <a:schemeClr val="tx1"/>
                </a:solidFill>
                <a:effectLst/>
                <a:latin typeface="Times New Roman" pitchFamily="18" charset="0"/>
                <a:ea typeface="宋体" charset="-122"/>
                <a:cs typeface="+mn-cs"/>
              </a:rPr>
              <a:t>的伪造邮件，并且该邮件可以通过</a:t>
            </a:r>
            <a:r>
              <a:rPr kumimoji="1" lang="en-US" altLang="zh-CN" sz="1200" b="0" i="0" kern="1200" dirty="0">
                <a:solidFill>
                  <a:schemeClr val="tx1"/>
                </a:solidFill>
                <a:effectLst/>
                <a:latin typeface="Times New Roman" pitchFamily="18" charset="0"/>
                <a:ea typeface="宋体" charset="-122"/>
                <a:cs typeface="+mn-cs"/>
              </a:rPr>
              <a:t>Gmail</a:t>
            </a:r>
            <a:r>
              <a:rPr kumimoji="1" lang="zh-CN" altLang="en-US" sz="1200" b="0" i="0" kern="1200" dirty="0">
                <a:solidFill>
                  <a:schemeClr val="tx1"/>
                </a:solidFill>
                <a:effectLst/>
                <a:latin typeface="Times New Roman" pitchFamily="18" charset="0"/>
                <a:ea typeface="宋体" charset="-122"/>
                <a:cs typeface="+mn-cs"/>
              </a:rPr>
              <a:t>的</a:t>
            </a:r>
            <a:r>
              <a:rPr kumimoji="1" lang="en-US" altLang="zh-CN" sz="1200" b="0" i="0" kern="1200" dirty="0">
                <a:solidFill>
                  <a:schemeClr val="tx1"/>
                </a:solidFill>
                <a:effectLst/>
                <a:latin typeface="Times New Roman" pitchFamily="18" charset="0"/>
                <a:ea typeface="宋体" charset="-122"/>
                <a:cs typeface="+mn-cs"/>
              </a:rPr>
              <a:t>SPF</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DKIM</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DMARC</a:t>
            </a:r>
            <a:r>
              <a:rPr kumimoji="1" lang="zh-CN" altLang="en-US" sz="1200" b="0" i="0" kern="1200" dirty="0">
                <a:solidFill>
                  <a:schemeClr val="tx1"/>
                </a:solidFill>
                <a:effectLst/>
                <a:latin typeface="Times New Roman" pitchFamily="18" charset="0"/>
                <a:ea typeface="宋体" charset="-122"/>
                <a:cs typeface="+mn-cs"/>
              </a:rPr>
              <a:t>验证。</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84</a:t>
            </a:fld>
            <a:endParaRPr lang="en-US" altLang="zh-CN"/>
          </a:p>
        </p:txBody>
      </p:sp>
    </p:spTree>
    <p:extLst>
      <p:ext uri="{BB962C8B-B14F-4D97-AF65-F5344CB8AC3E}">
        <p14:creationId xmlns:p14="http://schemas.microsoft.com/office/powerpoint/2010/main" val="24675919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https://www.usenix.org/system/files/sec21summer_shen-kaiwen.pdf</a:t>
            </a:r>
          </a:p>
          <a:p>
            <a:r>
              <a:rPr lang="en-US" altLang="zh-CN" dirty="0"/>
              <a:t>https://mp.weixin.qq.com/s/RPz_1kKuq5--IANwT_Qvvg</a:t>
            </a:r>
          </a:p>
          <a:p>
            <a:r>
              <a:rPr kumimoji="1" lang="zh-CN" altLang="en-US" sz="1200" b="0" i="0" kern="1200" dirty="0">
                <a:solidFill>
                  <a:schemeClr val="tx1"/>
                </a:solidFill>
                <a:effectLst/>
                <a:latin typeface="Times New Roman" pitchFamily="18" charset="0"/>
                <a:ea typeface="宋体" charset="-122"/>
                <a:cs typeface="+mn-cs"/>
              </a:rPr>
              <a:t>图</a:t>
            </a:r>
            <a:r>
              <a:rPr kumimoji="1" lang="en-US" altLang="zh-CN" sz="1200" b="0" i="0" kern="1200" dirty="0">
                <a:solidFill>
                  <a:schemeClr val="tx1"/>
                </a:solidFill>
                <a:effectLst/>
                <a:latin typeface="Times New Roman" pitchFamily="18" charset="0"/>
                <a:ea typeface="宋体" charset="-122"/>
                <a:cs typeface="+mn-cs"/>
              </a:rPr>
              <a:t>4</a:t>
            </a:r>
            <a:r>
              <a:rPr kumimoji="1" lang="zh-CN" altLang="en-US" sz="1200" b="0" i="0" kern="1200" dirty="0">
                <a:solidFill>
                  <a:schemeClr val="tx1"/>
                </a:solidFill>
                <a:effectLst/>
                <a:latin typeface="Times New Roman" pitchFamily="18" charset="0"/>
                <a:ea typeface="宋体" charset="-122"/>
                <a:cs typeface="+mn-cs"/>
              </a:rPr>
              <a:t>中的攻击是通过组合</a:t>
            </a:r>
            <a:r>
              <a:rPr kumimoji="1" lang="en-US" altLang="zh-CN" sz="1200" b="0" i="0" kern="1200" dirty="0">
                <a:solidFill>
                  <a:schemeClr val="tx1"/>
                </a:solidFill>
                <a:effectLst/>
                <a:latin typeface="Times New Roman" pitchFamily="18" charset="0"/>
                <a:ea typeface="宋体" charset="-122"/>
                <a:cs typeface="+mn-cs"/>
              </a:rPr>
              <a:t>A2</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A3</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A10</a:t>
            </a:r>
            <a:r>
              <a:rPr kumimoji="1" lang="zh-CN" altLang="en-US" sz="1200" b="0" i="0" kern="1200" dirty="0">
                <a:solidFill>
                  <a:schemeClr val="tx1"/>
                </a:solidFill>
                <a:effectLst/>
                <a:latin typeface="Times New Roman" pitchFamily="18" charset="0"/>
                <a:ea typeface="宋体" charset="-122"/>
                <a:cs typeface="+mn-cs"/>
              </a:rPr>
              <a:t>三种不同的伪造攻击技巧，同时结合了</a:t>
            </a:r>
            <a:r>
              <a:rPr kumimoji="1" lang="en-US" altLang="zh-CN" sz="1200" b="0" i="0" kern="1200" dirty="0">
                <a:solidFill>
                  <a:schemeClr val="tx1"/>
                </a:solidFill>
                <a:effectLst/>
                <a:latin typeface="Times New Roman" pitchFamily="18" charset="0"/>
                <a:ea typeface="宋体" charset="-122"/>
                <a:cs typeface="+mn-cs"/>
              </a:rPr>
              <a:t>Direct MTA Attack</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Forward MTA Attack</a:t>
            </a:r>
            <a:r>
              <a:rPr kumimoji="1" lang="zh-CN" altLang="en-US" sz="1200" b="0" i="0" kern="1200" dirty="0">
                <a:solidFill>
                  <a:schemeClr val="tx1"/>
                </a:solidFill>
                <a:effectLst/>
                <a:latin typeface="Times New Roman" pitchFamily="18" charset="0"/>
                <a:ea typeface="宋体" charset="-122"/>
                <a:cs typeface="+mn-cs"/>
              </a:rPr>
              <a:t>两种攻击模型实现的，具体的攻击实现细节如图</a:t>
            </a:r>
            <a:r>
              <a:rPr kumimoji="1" lang="en-US" altLang="zh-CN" sz="1200" b="0" i="0" kern="1200" dirty="0">
                <a:solidFill>
                  <a:schemeClr val="tx1"/>
                </a:solidFill>
                <a:effectLst/>
                <a:latin typeface="Times New Roman" pitchFamily="18" charset="0"/>
                <a:ea typeface="宋体" charset="-122"/>
                <a:cs typeface="+mn-cs"/>
              </a:rPr>
              <a:t>5</a:t>
            </a:r>
            <a:r>
              <a:rPr kumimoji="1" lang="zh-CN" altLang="en-US" sz="1200" b="0" i="0" kern="1200" dirty="0">
                <a:solidFill>
                  <a:schemeClr val="tx1"/>
                </a:solidFill>
                <a:effectLst/>
                <a:latin typeface="Times New Roman" pitchFamily="18" charset="0"/>
                <a:ea typeface="宋体" charset="-122"/>
                <a:cs typeface="+mn-cs"/>
              </a:rPr>
              <a:t>所示。 </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85</a:t>
            </a:fld>
            <a:endParaRPr lang="en-US" altLang="zh-CN"/>
          </a:p>
        </p:txBody>
      </p:sp>
    </p:spTree>
    <p:extLst>
      <p:ext uri="{BB962C8B-B14F-4D97-AF65-F5344CB8AC3E}">
        <p14:creationId xmlns:p14="http://schemas.microsoft.com/office/powerpoint/2010/main" val="10329974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https://www.usenix.org/system/files/sec21summer_shen-kaiwen.pdf</a:t>
            </a:r>
          </a:p>
          <a:p>
            <a:r>
              <a:rPr lang="en-US" altLang="zh-CN" dirty="0"/>
              <a:t>https://mp.weixin.qq.com/s/RPz_1kKuq5--IANwT_Qvvg</a:t>
            </a: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86</a:t>
            </a:fld>
            <a:endParaRPr lang="en-US" altLang="zh-CN"/>
          </a:p>
        </p:txBody>
      </p:sp>
    </p:spTree>
    <p:extLst>
      <p:ext uri="{BB962C8B-B14F-4D97-AF65-F5344CB8AC3E}">
        <p14:creationId xmlns:p14="http://schemas.microsoft.com/office/powerpoint/2010/main" val="32888098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https://www.usenix.org/system/files/sec21summer_shen-kaiwen.pdf</a:t>
            </a:r>
          </a:p>
          <a:p>
            <a:r>
              <a:rPr lang="en-US" altLang="zh-CN" dirty="0"/>
              <a:t>https://mp.weixin.qq.com/s/RPz_1kKuq5--IANwT_Qvvg</a:t>
            </a: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87</a:t>
            </a:fld>
            <a:endParaRPr lang="en-US" altLang="zh-CN"/>
          </a:p>
        </p:txBody>
      </p:sp>
    </p:spTree>
    <p:extLst>
      <p:ext uri="{BB962C8B-B14F-4D97-AF65-F5344CB8AC3E}">
        <p14:creationId xmlns:p14="http://schemas.microsoft.com/office/powerpoint/2010/main" val="18439879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https://www.usenix.org/system/files/sec21summer_shen-kaiwen.pdf</a:t>
            </a:r>
          </a:p>
          <a:p>
            <a:r>
              <a:rPr lang="en-US" altLang="zh-CN" dirty="0"/>
              <a:t>https://mp.weixin.qq.com/s/RPz_1kKuq5--IANwT_Qvvg</a:t>
            </a:r>
          </a:p>
          <a:p>
            <a:r>
              <a:rPr kumimoji="1" lang="zh-CN" altLang="en-US" sz="1200" b="0" i="0" kern="1200" dirty="0">
                <a:solidFill>
                  <a:schemeClr val="tx1"/>
                </a:solidFill>
                <a:effectLst/>
                <a:latin typeface="Times New Roman" pitchFamily="18" charset="0"/>
                <a:ea typeface="宋体" charset="-122"/>
                <a:cs typeface="+mn-cs"/>
              </a:rPr>
              <a:t>这项研究发现电子邮件系统中的身份验证机制是一个由多个协议、不同的身份角色和邮件服务共同维护的身份验证链，同时揭示了这类基于多方的验证链结构的脆弱性。正如“木桶定律”，一个木桶的最大容量取决于其最短的那根木板。</a:t>
            </a:r>
            <a:r>
              <a:rPr kumimoji="1" lang="zh-CN" altLang="en-US" sz="1200" b="1" i="0" kern="1200" dirty="0">
                <a:solidFill>
                  <a:schemeClr val="tx1"/>
                </a:solidFill>
                <a:effectLst/>
                <a:latin typeface="Times New Roman" pitchFamily="18" charset="0"/>
                <a:ea typeface="宋体" charset="-122"/>
                <a:cs typeface="+mn-cs"/>
              </a:rPr>
              <a:t>电子邮件身份验证链需要多个协议、不同的身份角色和邮件服务相互配合，其中的任何一个环节存在安全问题都有可能破坏整个身份验证链的防御机制。</a:t>
            </a:r>
            <a:endParaRPr kumimoji="1" lang="zh-CN" altLang="en-US"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首先，在协议层面，</a:t>
            </a:r>
            <a:r>
              <a:rPr kumimoji="1" lang="en-US" altLang="zh-CN" sz="1200" b="0" i="0" kern="1200" dirty="0">
                <a:solidFill>
                  <a:schemeClr val="tx1"/>
                </a:solidFill>
                <a:effectLst/>
                <a:latin typeface="Times New Roman" pitchFamily="18" charset="0"/>
                <a:ea typeface="宋体" charset="-122"/>
                <a:cs typeface="+mn-cs"/>
              </a:rPr>
              <a:t>SMTP</a:t>
            </a:r>
            <a:r>
              <a:rPr kumimoji="1" lang="zh-CN" altLang="en-US" sz="1200" b="0" i="0" kern="1200" dirty="0">
                <a:solidFill>
                  <a:schemeClr val="tx1"/>
                </a:solidFill>
                <a:effectLst/>
                <a:latin typeface="Times New Roman" pitchFamily="18" charset="0"/>
                <a:ea typeface="宋体" charset="-122"/>
                <a:cs typeface="+mn-cs"/>
              </a:rPr>
              <a:t>协议设计了多个包含发件人身份信息的字段（</a:t>
            </a:r>
            <a:r>
              <a:rPr kumimoji="1" lang="en-US" altLang="zh-CN" sz="1200" b="0" i="0" kern="1200" dirty="0">
                <a:solidFill>
                  <a:schemeClr val="tx1"/>
                </a:solidFill>
                <a:effectLst/>
                <a:latin typeface="Times New Roman" pitchFamily="18" charset="0"/>
                <a:ea typeface="宋体" charset="-122"/>
                <a:cs typeface="+mn-cs"/>
              </a:rPr>
              <a:t>Auth username, MAIL From, From, Sender</a:t>
            </a:r>
            <a:r>
              <a:rPr kumimoji="1" lang="zh-CN" altLang="en-US" sz="1200" b="0" i="0" kern="1200" dirty="0">
                <a:solidFill>
                  <a:schemeClr val="tx1"/>
                </a:solidFill>
                <a:effectLst/>
                <a:latin typeface="Times New Roman" pitchFamily="18" charset="0"/>
                <a:ea typeface="宋体" charset="-122"/>
                <a:cs typeface="+mn-cs"/>
              </a:rPr>
              <a:t>）。这些字段的不一致为电子邮件伪造攻击提供了基础。此外，如图</a:t>
            </a:r>
            <a:r>
              <a:rPr kumimoji="1" lang="en-US" altLang="zh-CN" sz="1200" b="0" i="0" kern="1200" dirty="0">
                <a:solidFill>
                  <a:schemeClr val="tx1"/>
                </a:solidFill>
                <a:effectLst/>
                <a:latin typeface="Times New Roman" pitchFamily="18" charset="0"/>
                <a:ea typeface="宋体" charset="-122"/>
                <a:cs typeface="+mn-cs"/>
              </a:rPr>
              <a:t>6</a:t>
            </a:r>
            <a:r>
              <a:rPr kumimoji="1" lang="zh-CN" altLang="en-US" sz="1200" b="0" i="0" kern="1200" dirty="0">
                <a:solidFill>
                  <a:schemeClr val="tx1"/>
                </a:solidFill>
                <a:effectLst/>
                <a:latin typeface="Times New Roman" pitchFamily="18" charset="0"/>
                <a:ea typeface="宋体" charset="-122"/>
                <a:cs typeface="+mn-cs"/>
              </a:rPr>
              <a:t>所示，邮件身份验证的安全性需要由</a:t>
            </a:r>
            <a:r>
              <a:rPr kumimoji="1" lang="en-US" altLang="zh-CN" sz="1200" b="0" i="0" kern="1200" dirty="0">
                <a:solidFill>
                  <a:schemeClr val="tx1"/>
                </a:solidFill>
                <a:effectLst/>
                <a:latin typeface="Times New Roman" pitchFamily="18" charset="0"/>
                <a:ea typeface="宋体" charset="-122"/>
                <a:cs typeface="+mn-cs"/>
              </a:rPr>
              <a:t>SPF</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DKIM</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DMARC</a:t>
            </a:r>
            <a:r>
              <a:rPr kumimoji="1" lang="zh-CN" altLang="en-US" sz="1200" b="0" i="0" kern="1200" dirty="0">
                <a:solidFill>
                  <a:schemeClr val="tx1"/>
                </a:solidFill>
                <a:effectLst/>
                <a:latin typeface="Times New Roman" pitchFamily="18" charset="0"/>
                <a:ea typeface="宋体" charset="-122"/>
                <a:cs typeface="+mn-cs"/>
              </a:rPr>
              <a:t>三个协议共同维护。然而，这三类协议具体保护的实体（字段）却并不一致。攻击者可以利用这些不一致通过构造具有歧义的邮件协议数据绕过</a:t>
            </a:r>
            <a:r>
              <a:rPr kumimoji="1" lang="en-US" altLang="zh-CN" sz="1200" b="0" i="0" kern="1200" dirty="0">
                <a:solidFill>
                  <a:schemeClr val="tx1"/>
                </a:solidFill>
                <a:effectLst/>
                <a:latin typeface="Times New Roman" pitchFamily="18" charset="0"/>
                <a:ea typeface="宋体" charset="-122"/>
                <a:cs typeface="+mn-cs"/>
              </a:rPr>
              <a:t>SPF</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DKIM</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DMARC</a:t>
            </a:r>
            <a:r>
              <a:rPr kumimoji="1" lang="zh-CN" altLang="en-US" sz="1200" b="0" i="0" kern="1200" dirty="0">
                <a:solidFill>
                  <a:schemeClr val="tx1"/>
                </a:solidFill>
                <a:effectLst/>
                <a:latin typeface="Times New Roman" pitchFamily="18" charset="0"/>
                <a:ea typeface="宋体" charset="-122"/>
                <a:cs typeface="+mn-cs"/>
              </a:rPr>
              <a:t>的验证机制，从而成功进行伪造电子邮件攻击。 </a:t>
            </a: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88</a:t>
            </a:fld>
            <a:endParaRPr lang="en-US" altLang="zh-CN"/>
          </a:p>
        </p:txBody>
      </p:sp>
    </p:spTree>
    <p:extLst>
      <p:ext uri="{BB962C8B-B14F-4D97-AF65-F5344CB8AC3E}">
        <p14:creationId xmlns:p14="http://schemas.microsoft.com/office/powerpoint/2010/main" val="23855554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https://www.usenix.org/system/files/sec21summer_shen-kaiwen.pdf</a:t>
            </a:r>
          </a:p>
          <a:p>
            <a:r>
              <a:rPr lang="en-US" altLang="zh-CN" dirty="0"/>
              <a:t>https://mp.weixin.qq.com/s/RPz_1kKuq5--IANwT_Qvvg</a:t>
            </a:r>
          </a:p>
          <a:p>
            <a:r>
              <a:rPr kumimoji="1" lang="zh-CN" altLang="en-US" sz="1200" b="0" i="0" kern="1200" dirty="0">
                <a:solidFill>
                  <a:schemeClr val="tx1"/>
                </a:solidFill>
                <a:effectLst/>
                <a:latin typeface="Times New Roman" pitchFamily="18" charset="0"/>
                <a:ea typeface="宋体" charset="-122"/>
                <a:cs typeface="+mn-cs"/>
              </a:rPr>
              <a:t>其次，考虑邮件身份验证链中涉及的四个重要角色：发送者、接收者、转发者以及</a:t>
            </a:r>
            <a:r>
              <a:rPr kumimoji="1" lang="en-US" altLang="zh-CN" sz="1200" b="0" i="0" kern="1200" dirty="0">
                <a:solidFill>
                  <a:schemeClr val="tx1"/>
                </a:solidFill>
                <a:effectLst/>
                <a:latin typeface="Times New Roman" pitchFamily="18" charset="0"/>
                <a:ea typeface="宋体" charset="-122"/>
                <a:cs typeface="+mn-cs"/>
              </a:rPr>
              <a:t>UI</a:t>
            </a:r>
            <a:r>
              <a:rPr kumimoji="1" lang="zh-CN" altLang="en-US" sz="1200" b="0" i="0" kern="1200" dirty="0">
                <a:solidFill>
                  <a:schemeClr val="tx1"/>
                </a:solidFill>
                <a:effectLst/>
                <a:latin typeface="Times New Roman" pitchFamily="18" charset="0"/>
                <a:ea typeface="宋体" charset="-122"/>
                <a:cs typeface="+mn-cs"/>
              </a:rPr>
              <a:t>渲染者。在该模型下，每个角色均需承担不同的安全职责。如果任一角色没有提供适当的安全防御解决措施，则整体邮件的真实性便无法保障。比如不同邮件服务的安全策略实施侧重点不同，有些邮件服务</a:t>
            </a:r>
            <a:r>
              <a:rPr kumimoji="1" lang="en-US" altLang="zh-CN" sz="1200" b="0" i="0" kern="1200" dirty="0">
                <a:solidFill>
                  <a:schemeClr val="tx1"/>
                </a:solidFill>
                <a:effectLst/>
                <a:latin typeface="Times New Roman" pitchFamily="18" charset="0"/>
                <a:ea typeface="宋体" charset="-122"/>
                <a:cs typeface="+mn-cs"/>
              </a:rPr>
              <a:t>(A)</a:t>
            </a:r>
            <a:r>
              <a:rPr kumimoji="1" lang="zh-CN" altLang="en-US" sz="1200" b="0" i="0" kern="1200" dirty="0">
                <a:solidFill>
                  <a:schemeClr val="tx1"/>
                </a:solidFill>
                <a:effectLst/>
                <a:latin typeface="Times New Roman" pitchFamily="18" charset="0"/>
                <a:ea typeface="宋体" charset="-122"/>
                <a:cs typeface="+mn-cs"/>
              </a:rPr>
              <a:t>侧重于在发送端实施严格的安全验证机制，而在接收方实行相对宽松的准入机制；而有些邮件服务</a:t>
            </a:r>
            <a:r>
              <a:rPr kumimoji="1" lang="en-US" altLang="zh-CN" sz="1200" b="0" i="0" kern="1200" dirty="0">
                <a:solidFill>
                  <a:schemeClr val="tx1"/>
                </a:solidFill>
                <a:effectLst/>
                <a:latin typeface="Times New Roman" pitchFamily="18" charset="0"/>
                <a:ea typeface="宋体" charset="-122"/>
                <a:cs typeface="+mn-cs"/>
              </a:rPr>
              <a:t>(B)</a:t>
            </a:r>
            <a:r>
              <a:rPr kumimoji="1" lang="zh-CN" altLang="en-US" sz="1200" b="0" i="0" kern="1200" dirty="0">
                <a:solidFill>
                  <a:schemeClr val="tx1"/>
                </a:solidFill>
                <a:effectLst/>
                <a:latin typeface="Times New Roman" pitchFamily="18" charset="0"/>
                <a:ea typeface="宋体" charset="-122"/>
                <a:cs typeface="+mn-cs"/>
              </a:rPr>
              <a:t>侧重在接收方进行严格的安全验证机制，但在发送时的检查就相对宽松。这导致攻击者可以很容易地从</a:t>
            </a:r>
            <a:r>
              <a:rPr kumimoji="1" lang="en-US" altLang="zh-CN" sz="1200" b="0" i="0" kern="1200" dirty="0">
                <a:solidFill>
                  <a:schemeClr val="tx1"/>
                </a:solidFill>
                <a:effectLst/>
                <a:latin typeface="Times New Roman" pitchFamily="18" charset="0"/>
                <a:ea typeface="宋体" charset="-122"/>
                <a:cs typeface="+mn-cs"/>
              </a:rPr>
              <a:t>B</a:t>
            </a:r>
            <a:r>
              <a:rPr kumimoji="1" lang="zh-CN" altLang="en-US" sz="1200" b="0" i="0" kern="1200" dirty="0">
                <a:solidFill>
                  <a:schemeClr val="tx1"/>
                </a:solidFill>
                <a:effectLst/>
                <a:latin typeface="Times New Roman" pitchFamily="18" charset="0"/>
                <a:ea typeface="宋体" charset="-122"/>
                <a:cs typeface="+mn-cs"/>
              </a:rPr>
              <a:t>邮件发送具有歧义的伪造邮件进入</a:t>
            </a:r>
            <a:r>
              <a:rPr kumimoji="1" lang="en-US" altLang="zh-CN" sz="1200" b="0" i="0" kern="1200" dirty="0">
                <a:solidFill>
                  <a:schemeClr val="tx1"/>
                </a:solidFill>
                <a:effectLst/>
                <a:latin typeface="Times New Roman" pitchFamily="18" charset="0"/>
                <a:ea typeface="宋体" charset="-122"/>
                <a:cs typeface="+mn-cs"/>
              </a:rPr>
              <a:t>A</a:t>
            </a:r>
            <a:r>
              <a:rPr kumimoji="1" lang="zh-CN" altLang="en-US" sz="1200" b="0" i="0" kern="1200" dirty="0">
                <a:solidFill>
                  <a:schemeClr val="tx1"/>
                </a:solidFill>
                <a:effectLst/>
                <a:latin typeface="Times New Roman" pitchFamily="18" charset="0"/>
                <a:ea typeface="宋体" charset="-122"/>
                <a:cs typeface="+mn-cs"/>
              </a:rPr>
              <a:t>邮件服务。</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89</a:t>
            </a:fld>
            <a:endParaRPr lang="en-US" altLang="zh-CN"/>
          </a:p>
        </p:txBody>
      </p:sp>
    </p:spTree>
    <p:extLst>
      <p:ext uri="{BB962C8B-B14F-4D97-AF65-F5344CB8AC3E}">
        <p14:creationId xmlns:p14="http://schemas.microsoft.com/office/powerpoint/2010/main" val="18092825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https://www.usenix.org/system/files/sec21summer_shen-kaiwen.pdf</a:t>
            </a:r>
          </a:p>
          <a:p>
            <a:r>
              <a:rPr lang="en-US" altLang="zh-CN" dirty="0"/>
              <a:t>https://mp.weixin.qq.com/s/RPz_1kKuq5--IANwT_Qvvg</a:t>
            </a: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90</a:t>
            </a:fld>
            <a:endParaRPr lang="en-US" altLang="zh-CN"/>
          </a:p>
        </p:txBody>
      </p:sp>
    </p:spTree>
    <p:extLst>
      <p:ext uri="{BB962C8B-B14F-4D97-AF65-F5344CB8AC3E}">
        <p14:creationId xmlns:p14="http://schemas.microsoft.com/office/powerpoint/2010/main" val="34377514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https://www.usenix.org/system/files/sec21summer_shen-kaiwen.pdf</a:t>
            </a:r>
          </a:p>
          <a:p>
            <a:r>
              <a:rPr lang="en-US" altLang="zh-CN" dirty="0"/>
              <a:t>https://mp.weixin.qq.com/s/RPz_1kKuq5--IANwT_Qvvg</a:t>
            </a: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91</a:t>
            </a:fld>
            <a:endParaRPr lang="en-US" altLang="zh-CN"/>
          </a:p>
        </p:txBody>
      </p:sp>
    </p:spTree>
    <p:extLst>
      <p:ext uri="{BB962C8B-B14F-4D97-AF65-F5344CB8AC3E}">
        <p14:creationId xmlns:p14="http://schemas.microsoft.com/office/powerpoint/2010/main" val="2342156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https://www.usenix.org/system/files/sec21summer_shen-kaiwen.pdf</a:t>
            </a:r>
          </a:p>
          <a:p>
            <a:r>
              <a:rPr lang="en-US" altLang="zh-CN" dirty="0"/>
              <a:t>https://mp.weixin.qq.com/s/RPz_1kKuq5--IANwT_Qvvg</a:t>
            </a:r>
          </a:p>
          <a:p>
            <a:r>
              <a:rPr kumimoji="1" lang="zh-CN" altLang="en-US" sz="1200" b="0" i="0" kern="1200" dirty="0">
                <a:solidFill>
                  <a:schemeClr val="tx1"/>
                </a:solidFill>
                <a:effectLst/>
                <a:latin typeface="Times New Roman" pitchFamily="18" charset="0"/>
                <a:ea typeface="宋体" charset="-122"/>
                <a:cs typeface="+mn-cs"/>
              </a:rPr>
              <a:t>该研究证明了电子邮件生态中这种基于链结构的身份验证机制的脆弱性。在整个研究过程中，该研究共发现了</a:t>
            </a:r>
            <a:r>
              <a:rPr kumimoji="1" lang="en-US" altLang="zh-CN" sz="1200" b="0" i="0" kern="1200" dirty="0">
                <a:solidFill>
                  <a:schemeClr val="tx1"/>
                </a:solidFill>
                <a:effectLst/>
                <a:latin typeface="Times New Roman" pitchFamily="18" charset="0"/>
                <a:ea typeface="宋体" charset="-122"/>
                <a:cs typeface="+mn-cs"/>
              </a:rPr>
              <a:t>14</a:t>
            </a:r>
            <a:r>
              <a:rPr kumimoji="1" lang="zh-CN" altLang="en-US" sz="1200" b="0" i="0" kern="1200" dirty="0">
                <a:solidFill>
                  <a:schemeClr val="tx1"/>
                </a:solidFill>
                <a:effectLst/>
                <a:latin typeface="Times New Roman" pitchFamily="18" charset="0"/>
                <a:ea typeface="宋体" charset="-122"/>
                <a:cs typeface="+mn-cs"/>
              </a:rPr>
              <a:t>种不同的邮件伪造攻击技巧。此外，该研究还对</a:t>
            </a:r>
            <a:r>
              <a:rPr kumimoji="1" lang="en-US" altLang="zh-CN" sz="1200" b="0" i="0" kern="1200" dirty="0">
                <a:solidFill>
                  <a:schemeClr val="tx1"/>
                </a:solidFill>
                <a:effectLst/>
                <a:latin typeface="Times New Roman" pitchFamily="18" charset="0"/>
                <a:ea typeface="宋体" charset="-122"/>
                <a:cs typeface="+mn-cs"/>
              </a:rPr>
              <a:t>30</a:t>
            </a:r>
            <a:r>
              <a:rPr kumimoji="1" lang="zh-CN" altLang="en-US" sz="1200" b="0" i="0" kern="1200" dirty="0">
                <a:solidFill>
                  <a:schemeClr val="tx1"/>
                </a:solidFill>
                <a:effectLst/>
                <a:latin typeface="Times New Roman" pitchFamily="18" charset="0"/>
                <a:ea typeface="宋体" charset="-122"/>
                <a:cs typeface="+mn-cs"/>
              </a:rPr>
              <a:t>种流行的电子邮件服务和</a:t>
            </a:r>
            <a:r>
              <a:rPr kumimoji="1" lang="en-US" altLang="zh-CN" sz="1200" b="0" i="0" kern="1200" dirty="0">
                <a:solidFill>
                  <a:schemeClr val="tx1"/>
                </a:solidFill>
                <a:effectLst/>
                <a:latin typeface="Times New Roman" pitchFamily="18" charset="0"/>
                <a:ea typeface="宋体" charset="-122"/>
                <a:cs typeface="+mn-cs"/>
              </a:rPr>
              <a:t>23</a:t>
            </a:r>
            <a:r>
              <a:rPr kumimoji="1" lang="zh-CN" altLang="en-US" sz="1200" b="0" i="0" kern="1200" dirty="0">
                <a:solidFill>
                  <a:schemeClr val="tx1"/>
                </a:solidFill>
                <a:effectLst/>
                <a:latin typeface="Times New Roman" pitchFamily="18" charset="0"/>
                <a:ea typeface="宋体" charset="-122"/>
                <a:cs typeface="+mn-cs"/>
              </a:rPr>
              <a:t>个电子邮件客户端进行了大规模测量与分析。结果表明，目前主流的邮件服务均容易被相关的攻击影响。依据这些发现，该研究深入剖析了邮件伪造攻击频发且难以治理的根本原因之一：多方对安全机制理解和实现之间的不一致。我们希望这项工作能帮助电子邮件行业更有效地保护用户，减小邮件伪造攻击的危害，并切实提高电子邮件生态系统的整体安全性。</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92</a:t>
            </a:fld>
            <a:endParaRPr lang="en-US" altLang="zh-CN"/>
          </a:p>
        </p:txBody>
      </p:sp>
    </p:spTree>
    <p:extLst>
      <p:ext uri="{BB962C8B-B14F-4D97-AF65-F5344CB8AC3E}">
        <p14:creationId xmlns:p14="http://schemas.microsoft.com/office/powerpoint/2010/main" val="17759758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https://i.blackhat.com/USA-20/Thursday/us-20-Chen-You-Have-No-Idea-Who-Sent-That-Email-18-Attacks-On-Email-Sender-Authentication-wp.pdf</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93</a:t>
            </a:fld>
            <a:endParaRPr lang="en-US" altLang="zh-CN"/>
          </a:p>
        </p:txBody>
      </p:sp>
    </p:spTree>
    <p:extLst>
      <p:ext uri="{BB962C8B-B14F-4D97-AF65-F5344CB8AC3E}">
        <p14:creationId xmlns:p14="http://schemas.microsoft.com/office/powerpoint/2010/main" val="2235798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kern="1200" dirty="0">
                <a:solidFill>
                  <a:schemeClr val="tx1"/>
                </a:solidFill>
                <a:effectLst/>
                <a:latin typeface="Times New Roman" pitchFamily="18" charset="0"/>
                <a:ea typeface="宋体" charset="-122"/>
                <a:cs typeface="+mn-cs"/>
              </a:rPr>
              <a:t>MIME</a:t>
            </a:r>
            <a:r>
              <a:rPr kumimoji="1" lang="zh-CN" altLang="en-US" sz="1200" b="0" i="0" kern="1200" dirty="0">
                <a:solidFill>
                  <a:schemeClr val="tx1"/>
                </a:solidFill>
                <a:effectLst/>
                <a:latin typeface="Times New Roman" pitchFamily="18" charset="0"/>
                <a:ea typeface="宋体" charset="-122"/>
                <a:cs typeface="+mn-cs"/>
              </a:rPr>
              <a:t>是英文</a:t>
            </a:r>
            <a:r>
              <a:rPr kumimoji="1" lang="en-US" altLang="zh-CN" sz="1200" b="0" i="0" kern="1200" dirty="0">
                <a:solidFill>
                  <a:schemeClr val="tx1"/>
                </a:solidFill>
                <a:effectLst/>
                <a:latin typeface="Times New Roman" pitchFamily="18" charset="0"/>
                <a:ea typeface="宋体" charset="-122"/>
                <a:cs typeface="+mn-cs"/>
              </a:rPr>
              <a:t>Multipurpose Internet Mail Extensions</a:t>
            </a:r>
            <a:r>
              <a:rPr kumimoji="1" lang="zh-CN" altLang="en-US" sz="1200" b="0" i="0" kern="1200" dirty="0">
                <a:solidFill>
                  <a:schemeClr val="tx1"/>
                </a:solidFill>
                <a:effectLst/>
                <a:latin typeface="Times New Roman" pitchFamily="18" charset="0"/>
                <a:ea typeface="宋体" charset="-122"/>
                <a:cs typeface="+mn-cs"/>
              </a:rPr>
              <a:t>的缩写，即多用途互联网邮件扩展。从名字就可以看出，它产生于对邮件内容编码的过程。它是一个一个互联网标准，在一系列</a:t>
            </a:r>
            <a:r>
              <a:rPr kumimoji="1" lang="en-US" altLang="zh-CN" sz="1200" b="0" i="0" kern="1200" dirty="0">
                <a:solidFill>
                  <a:schemeClr val="tx1"/>
                </a:solidFill>
                <a:effectLst/>
                <a:latin typeface="Times New Roman" pitchFamily="18" charset="0"/>
                <a:ea typeface="宋体" charset="-122"/>
                <a:cs typeface="+mn-cs"/>
              </a:rPr>
              <a:t>RFC</a:t>
            </a:r>
            <a:r>
              <a:rPr kumimoji="1" lang="zh-CN" altLang="en-US" sz="1200" b="0" i="0" kern="1200" dirty="0">
                <a:solidFill>
                  <a:schemeClr val="tx1"/>
                </a:solidFill>
                <a:effectLst/>
                <a:latin typeface="Times New Roman" pitchFamily="18" charset="0"/>
                <a:ea typeface="宋体" charset="-122"/>
                <a:cs typeface="+mn-cs"/>
              </a:rPr>
              <a:t>文档中进行了定义和更新，例如</a:t>
            </a:r>
            <a:r>
              <a:rPr kumimoji="1" lang="en-US" altLang="zh-CN" sz="1200" b="0" i="0" kern="1200" dirty="0">
                <a:solidFill>
                  <a:schemeClr val="tx1"/>
                </a:solidFill>
                <a:effectLst/>
                <a:latin typeface="Times New Roman" pitchFamily="18" charset="0"/>
                <a:ea typeface="宋体" charset="-122"/>
                <a:cs typeface="+mn-cs"/>
              </a:rPr>
              <a:t>RFC6532</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RFC8098</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RFC2231</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RFC6838</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RFC4289</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RFC2049</a:t>
            </a:r>
            <a:r>
              <a:rPr kumimoji="1" lang="zh-CN" altLang="en-US" sz="1200" b="0" i="0" kern="1200" dirty="0">
                <a:solidFill>
                  <a:schemeClr val="tx1"/>
                </a:solidFill>
                <a:effectLst/>
                <a:latin typeface="Times New Roman" pitchFamily="18" charset="0"/>
                <a:ea typeface="宋体" charset="-122"/>
                <a:cs typeface="+mn-cs"/>
              </a:rPr>
              <a:t>等。</a:t>
            </a:r>
          </a:p>
          <a:p>
            <a:r>
              <a:rPr kumimoji="1" lang="zh-CN" altLang="en-US" sz="1200" b="0" i="0" kern="1200" dirty="0">
                <a:solidFill>
                  <a:schemeClr val="tx1"/>
                </a:solidFill>
                <a:effectLst/>
                <a:latin typeface="Times New Roman" pitchFamily="18" charset="0"/>
                <a:ea typeface="宋体" charset="-122"/>
                <a:cs typeface="+mn-cs"/>
              </a:rPr>
              <a:t>这里需要指出的是，虽然</a:t>
            </a:r>
            <a:r>
              <a:rPr kumimoji="1" lang="en-US" altLang="zh-CN" sz="1200" b="0" i="0" kern="1200" dirty="0">
                <a:solidFill>
                  <a:schemeClr val="tx1"/>
                </a:solidFill>
                <a:effectLst/>
                <a:latin typeface="Times New Roman" pitchFamily="18" charset="0"/>
                <a:ea typeface="宋体" charset="-122"/>
                <a:cs typeface="+mn-cs"/>
              </a:rPr>
              <a:t>MIME</a:t>
            </a:r>
            <a:r>
              <a:rPr kumimoji="1" lang="zh-CN" altLang="en-US" sz="1200" b="0" i="0" kern="1200" dirty="0">
                <a:solidFill>
                  <a:schemeClr val="tx1"/>
                </a:solidFill>
                <a:effectLst/>
                <a:latin typeface="Times New Roman" pitchFamily="18" charset="0"/>
                <a:ea typeface="宋体" charset="-122"/>
                <a:cs typeface="+mn-cs"/>
              </a:rPr>
              <a:t>是邮件协议格式的扩展，但并不是所有邮件都是</a:t>
            </a:r>
            <a:r>
              <a:rPr kumimoji="1" lang="en-US" altLang="zh-CN" sz="1200" b="0" i="0" kern="1200" dirty="0">
                <a:solidFill>
                  <a:schemeClr val="tx1"/>
                </a:solidFill>
                <a:effectLst/>
                <a:latin typeface="Times New Roman" pitchFamily="18" charset="0"/>
                <a:ea typeface="宋体" charset="-122"/>
                <a:cs typeface="+mn-cs"/>
              </a:rPr>
              <a:t>MIME</a:t>
            </a:r>
            <a:r>
              <a:rPr kumimoji="1" lang="zh-CN" altLang="en-US" sz="1200" b="0" i="0" kern="1200" dirty="0">
                <a:solidFill>
                  <a:schemeClr val="tx1"/>
                </a:solidFill>
                <a:effectLst/>
                <a:latin typeface="Times New Roman" pitchFamily="18" charset="0"/>
                <a:ea typeface="宋体" charset="-122"/>
                <a:cs typeface="+mn-cs"/>
              </a:rPr>
              <a:t>格式，一封邮件的格式可能比</a:t>
            </a:r>
            <a:r>
              <a:rPr kumimoji="1" lang="en-US" altLang="zh-CN" sz="1200" b="0" i="0" kern="1200" dirty="0">
                <a:solidFill>
                  <a:schemeClr val="tx1"/>
                </a:solidFill>
                <a:effectLst/>
                <a:latin typeface="Times New Roman" pitchFamily="18" charset="0"/>
                <a:ea typeface="宋体" charset="-122"/>
                <a:cs typeface="+mn-cs"/>
              </a:rPr>
              <a:t>MIME</a:t>
            </a:r>
            <a:r>
              <a:rPr kumimoji="1" lang="zh-CN" altLang="en-US" sz="1200" b="0" i="0" kern="1200" dirty="0">
                <a:solidFill>
                  <a:schemeClr val="tx1"/>
                </a:solidFill>
                <a:effectLst/>
                <a:latin typeface="Times New Roman" pitchFamily="18" charset="0"/>
                <a:ea typeface="宋体" charset="-122"/>
                <a:cs typeface="+mn-cs"/>
              </a:rPr>
              <a:t>更简单，同时，</a:t>
            </a:r>
            <a:r>
              <a:rPr kumimoji="1" lang="en-US" altLang="zh-CN" sz="1200" b="0" i="0" kern="1200" dirty="0">
                <a:solidFill>
                  <a:schemeClr val="tx1"/>
                </a:solidFill>
                <a:effectLst/>
                <a:latin typeface="Times New Roman" pitchFamily="18" charset="0"/>
                <a:ea typeface="宋体" charset="-122"/>
                <a:cs typeface="+mn-cs"/>
              </a:rPr>
              <a:t>MIME</a:t>
            </a:r>
            <a:r>
              <a:rPr kumimoji="1" lang="zh-CN" altLang="en-US" sz="1200" b="0" i="0" kern="1200" dirty="0">
                <a:solidFill>
                  <a:schemeClr val="tx1"/>
                </a:solidFill>
                <a:effectLst/>
                <a:latin typeface="Times New Roman" pitchFamily="18" charset="0"/>
                <a:ea typeface="宋体" charset="-122"/>
                <a:cs typeface="+mn-cs"/>
              </a:rPr>
              <a:t>并不局限于在邮件中使用，在很多</a:t>
            </a:r>
            <a:r>
              <a:rPr kumimoji="1" lang="en-US" altLang="zh-CN" sz="1200" b="0" i="0" kern="1200" dirty="0">
                <a:solidFill>
                  <a:schemeClr val="tx1"/>
                </a:solidFill>
                <a:effectLst/>
                <a:latin typeface="Times New Roman" pitchFamily="18" charset="0"/>
                <a:ea typeface="宋体" charset="-122"/>
                <a:cs typeface="+mn-cs"/>
              </a:rPr>
              <a:t>HTTP</a:t>
            </a:r>
            <a:r>
              <a:rPr kumimoji="1" lang="zh-CN" altLang="en-US" sz="1200" b="0" i="0" kern="1200" dirty="0">
                <a:solidFill>
                  <a:schemeClr val="tx1"/>
                </a:solidFill>
                <a:effectLst/>
                <a:latin typeface="Times New Roman" pitchFamily="18" charset="0"/>
                <a:ea typeface="宋体" charset="-122"/>
                <a:cs typeface="+mn-cs"/>
              </a:rPr>
              <a:t>报文中，也会发现</a:t>
            </a:r>
            <a:r>
              <a:rPr kumimoji="1" lang="en-US" altLang="zh-CN" sz="1200" b="0" i="0" kern="1200" dirty="0">
                <a:solidFill>
                  <a:schemeClr val="tx1"/>
                </a:solidFill>
                <a:effectLst/>
                <a:latin typeface="Times New Roman" pitchFamily="18" charset="0"/>
                <a:ea typeface="宋体" charset="-122"/>
                <a:cs typeface="+mn-cs"/>
              </a:rPr>
              <a:t>MIME</a:t>
            </a:r>
            <a:r>
              <a:rPr kumimoji="1" lang="zh-CN" altLang="en-US" sz="1200" b="0" i="0" kern="1200" dirty="0">
                <a:solidFill>
                  <a:schemeClr val="tx1"/>
                </a:solidFill>
                <a:effectLst/>
                <a:latin typeface="Times New Roman" pitchFamily="18" charset="0"/>
                <a:ea typeface="宋体" charset="-122"/>
                <a:cs typeface="+mn-cs"/>
              </a:rPr>
              <a:t>的身影。</a:t>
            </a: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12</a:t>
            </a:fld>
            <a:endParaRPr lang="en-US" altLang="zh-CN"/>
          </a:p>
        </p:txBody>
      </p:sp>
    </p:spTree>
    <p:extLst>
      <p:ext uri="{BB962C8B-B14F-4D97-AF65-F5344CB8AC3E}">
        <p14:creationId xmlns:p14="http://schemas.microsoft.com/office/powerpoint/2010/main" val="18148684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https://bbs.pediy.com/thread-251117.htm</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94</a:t>
            </a:fld>
            <a:endParaRPr lang="en-US" altLang="zh-CN"/>
          </a:p>
        </p:txBody>
      </p:sp>
    </p:spTree>
    <p:extLst>
      <p:ext uri="{BB962C8B-B14F-4D97-AF65-F5344CB8AC3E}">
        <p14:creationId xmlns:p14="http://schemas.microsoft.com/office/powerpoint/2010/main" val="11288225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根据维基百科的定义：</a:t>
            </a:r>
            <a:r>
              <a:rPr lang="en-US" altLang="zh-CN" dirty="0"/>
              <a:t>Base64</a:t>
            </a:r>
            <a:r>
              <a:rPr lang="zh-CN" altLang="en-US" dirty="0"/>
              <a:t>是一种基于</a:t>
            </a:r>
            <a:r>
              <a:rPr lang="en-US" altLang="zh-CN" dirty="0"/>
              <a:t>64</a:t>
            </a:r>
            <a:r>
              <a:rPr lang="zh-CN" altLang="en-US" dirty="0"/>
              <a:t>个可打印字符来表示二进制数据的表示方法。由于</a:t>
            </a:r>
            <a:r>
              <a:rPr lang="en-US" altLang="zh-CN" dirty="0"/>
              <a:t>2^6=64</a:t>
            </a:r>
            <a:r>
              <a:rPr lang="zh-CN" altLang="en-US" dirty="0"/>
              <a:t>，所以每</a:t>
            </a:r>
            <a:r>
              <a:rPr lang="en-US" altLang="zh-CN" dirty="0"/>
              <a:t>6</a:t>
            </a:r>
            <a:r>
              <a:rPr lang="zh-CN" altLang="en-US" dirty="0"/>
              <a:t>个比特为一个单元，对应某个可打印字符。</a:t>
            </a:r>
            <a:r>
              <a:rPr lang="en-US" altLang="zh-CN" dirty="0"/>
              <a:t>3</a:t>
            </a:r>
            <a:r>
              <a:rPr lang="zh-CN" altLang="en-US" dirty="0"/>
              <a:t>个字节有</a:t>
            </a:r>
            <a:r>
              <a:rPr lang="en-US" altLang="zh-CN" dirty="0"/>
              <a:t>24</a:t>
            </a:r>
            <a:r>
              <a:rPr lang="zh-CN" altLang="en-US" dirty="0"/>
              <a:t>个比特，对应于</a:t>
            </a:r>
            <a:r>
              <a:rPr lang="en-US" altLang="zh-CN" dirty="0"/>
              <a:t>4</a:t>
            </a:r>
            <a:r>
              <a:rPr lang="zh-CN" altLang="en-US" dirty="0"/>
              <a:t>个</a:t>
            </a:r>
            <a:r>
              <a:rPr lang="en-US" altLang="zh-CN" dirty="0"/>
              <a:t>Base64</a:t>
            </a:r>
            <a:r>
              <a:rPr lang="zh-CN" altLang="en-US" dirty="0"/>
              <a:t>单元，即</a:t>
            </a:r>
            <a:r>
              <a:rPr lang="en-US" altLang="zh-CN" dirty="0"/>
              <a:t>3</a:t>
            </a:r>
            <a:r>
              <a:rPr lang="zh-CN" altLang="en-US" dirty="0"/>
              <a:t>个字节可由</a:t>
            </a:r>
            <a:r>
              <a:rPr lang="en-US" altLang="zh-CN" dirty="0"/>
              <a:t>4</a:t>
            </a:r>
            <a:r>
              <a:rPr lang="zh-CN" altLang="en-US" dirty="0"/>
              <a:t>个可打印字符来表示。它可用来作为电子邮件的传输编码。在</a:t>
            </a:r>
            <a:r>
              <a:rPr lang="en-US" altLang="zh-CN" dirty="0"/>
              <a:t>Base64</a:t>
            </a:r>
            <a:r>
              <a:rPr lang="zh-CN" altLang="en-US" dirty="0"/>
              <a:t>中的可打印字符包括字母</a:t>
            </a:r>
            <a:r>
              <a:rPr lang="en-US" altLang="zh-CN" dirty="0"/>
              <a:t>A-Z</a:t>
            </a:r>
            <a:r>
              <a:rPr lang="zh-CN" altLang="en-US" dirty="0"/>
              <a:t>、</a:t>
            </a:r>
            <a:r>
              <a:rPr lang="en-US" altLang="zh-CN" dirty="0"/>
              <a:t>a-z</a:t>
            </a:r>
            <a:r>
              <a:rPr lang="zh-CN" altLang="en-US" dirty="0"/>
              <a:t>、数字</a:t>
            </a:r>
            <a:r>
              <a:rPr lang="en-US" altLang="zh-CN" dirty="0"/>
              <a:t>0-9</a:t>
            </a:r>
            <a:r>
              <a:rPr lang="zh-CN" altLang="en-US" dirty="0"/>
              <a:t>，这样共有</a:t>
            </a:r>
            <a:r>
              <a:rPr lang="en-US" altLang="zh-CN" dirty="0"/>
              <a:t>62</a:t>
            </a:r>
            <a:r>
              <a:rPr lang="zh-CN" altLang="en-US" dirty="0"/>
              <a:t>个字符，此外两个可打印符号在不同的系统中而不同。一些如</a:t>
            </a:r>
            <a:r>
              <a:rPr lang="en-US" altLang="zh-CN" dirty="0"/>
              <a:t>uuencode</a:t>
            </a:r>
            <a:r>
              <a:rPr lang="zh-CN" altLang="en-US" dirty="0"/>
              <a:t>的其他编码方法，和之后</a:t>
            </a:r>
            <a:r>
              <a:rPr lang="en-US" altLang="zh-CN" dirty="0" err="1"/>
              <a:t>BinHex</a:t>
            </a:r>
            <a:r>
              <a:rPr lang="zh-CN" altLang="en-US" dirty="0"/>
              <a:t>的版本使用不同的</a:t>
            </a:r>
            <a:r>
              <a:rPr lang="en-US" altLang="zh-CN" dirty="0"/>
              <a:t>64</a:t>
            </a:r>
            <a:r>
              <a:rPr lang="zh-CN" altLang="en-US" dirty="0"/>
              <a:t>字符集来代表</a:t>
            </a:r>
            <a:r>
              <a:rPr lang="en-US" altLang="zh-CN" dirty="0"/>
              <a:t>6</a:t>
            </a:r>
            <a:r>
              <a:rPr lang="zh-CN" altLang="en-US" dirty="0"/>
              <a:t>个二进制数字，但是不被称为</a:t>
            </a:r>
            <a:r>
              <a:rPr lang="en-US" altLang="zh-CN" dirty="0"/>
              <a:t>Base64</a:t>
            </a:r>
            <a:r>
              <a:rPr lang="zh-CN" altLang="en-US" dirty="0"/>
              <a:t>。</a:t>
            </a:r>
            <a:endParaRPr lang="en-US" altLang="zh-CN" dirty="0"/>
          </a:p>
          <a:p>
            <a:r>
              <a:rPr kumimoji="1" lang="zh-CN" altLang="en-US" sz="1200" b="0" i="0" kern="1200" dirty="0">
                <a:solidFill>
                  <a:schemeClr val="tx1"/>
                </a:solidFill>
                <a:effectLst/>
                <a:latin typeface="Times New Roman" pitchFamily="18" charset="0"/>
                <a:ea typeface="宋体" charset="-122"/>
                <a:cs typeface="+mn-cs"/>
              </a:rPr>
              <a:t>如果需要编码的字节不能被三整除，则会多出</a:t>
            </a:r>
            <a:r>
              <a:rPr kumimoji="1" lang="en-US" altLang="zh-CN" sz="1200" b="0" i="0" kern="1200" dirty="0">
                <a:solidFill>
                  <a:schemeClr val="tx1"/>
                </a:solidFill>
                <a:effectLst/>
                <a:latin typeface="Times New Roman" pitchFamily="18" charset="0"/>
                <a:ea typeface="宋体" charset="-122"/>
                <a:cs typeface="+mn-cs"/>
              </a:rPr>
              <a:t>1</a:t>
            </a:r>
            <a:r>
              <a:rPr kumimoji="1" lang="zh-CN" altLang="en-US" sz="1200" b="0" i="0" kern="1200" dirty="0">
                <a:solidFill>
                  <a:schemeClr val="tx1"/>
                </a:solidFill>
                <a:effectLst/>
                <a:latin typeface="Times New Roman" pitchFamily="18" charset="0"/>
                <a:ea typeface="宋体" charset="-122"/>
                <a:cs typeface="+mn-cs"/>
              </a:rPr>
              <a:t>个或</a:t>
            </a:r>
            <a:r>
              <a:rPr kumimoji="1" lang="en-US" altLang="zh-CN" sz="1200" b="0" i="0" kern="1200" dirty="0">
                <a:solidFill>
                  <a:schemeClr val="tx1"/>
                </a:solidFill>
                <a:effectLst/>
                <a:latin typeface="Times New Roman" pitchFamily="18" charset="0"/>
                <a:ea typeface="宋体" charset="-122"/>
                <a:cs typeface="+mn-cs"/>
              </a:rPr>
              <a:t>2</a:t>
            </a:r>
            <a:r>
              <a:rPr kumimoji="1" lang="zh-CN" altLang="en-US" sz="1200" b="0" i="0" kern="1200" dirty="0">
                <a:solidFill>
                  <a:schemeClr val="tx1"/>
                </a:solidFill>
                <a:effectLst/>
                <a:latin typeface="Times New Roman" pitchFamily="18" charset="0"/>
                <a:ea typeface="宋体" charset="-122"/>
                <a:cs typeface="+mn-cs"/>
              </a:rPr>
              <a:t>个字节，处理方式是加上</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号，也就是平时我们看到的</a:t>
            </a:r>
            <a:r>
              <a:rPr kumimoji="1" lang="en-US" altLang="zh-CN" sz="1200" b="0" i="0" kern="1200" dirty="0">
                <a:solidFill>
                  <a:schemeClr val="tx1"/>
                </a:solidFill>
                <a:effectLst/>
                <a:latin typeface="Times New Roman" pitchFamily="18" charset="0"/>
                <a:ea typeface="宋体" charset="-122"/>
                <a:cs typeface="+mn-cs"/>
              </a:rPr>
              <a:t>base64</a:t>
            </a:r>
            <a:r>
              <a:rPr kumimoji="1" lang="zh-CN" altLang="en-US" sz="1200" b="0" i="0" kern="1200" dirty="0">
                <a:solidFill>
                  <a:schemeClr val="tx1"/>
                </a:solidFill>
                <a:effectLst/>
                <a:latin typeface="Times New Roman" pitchFamily="18" charset="0"/>
                <a:ea typeface="宋体" charset="-122"/>
                <a:cs typeface="+mn-cs"/>
              </a:rPr>
              <a:t>编码最后的</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或者</a:t>
            </a:r>
            <a:r>
              <a:rPr kumimoji="1" lang="en-US" altLang="zh-CN" sz="1200" b="0" i="0" kern="1200" dirty="0">
                <a:solidFill>
                  <a:schemeClr val="tx1"/>
                </a:solidFill>
                <a:effectLst/>
                <a:latin typeface="Times New Roman" pitchFamily="18" charset="0"/>
                <a:ea typeface="宋体" charset="-122"/>
                <a:cs typeface="+mn-cs"/>
              </a:rPr>
              <a:t>"=="</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95</a:t>
            </a:fld>
            <a:endParaRPr lang="en-US" altLang="zh-CN"/>
          </a:p>
        </p:txBody>
      </p:sp>
    </p:spTree>
    <p:extLst>
      <p:ext uri="{BB962C8B-B14F-4D97-AF65-F5344CB8AC3E}">
        <p14:creationId xmlns:p14="http://schemas.microsoft.com/office/powerpoint/2010/main" val="14190233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根据维基百科的定义：</a:t>
            </a:r>
            <a:r>
              <a:rPr lang="en-US" altLang="zh-CN" dirty="0"/>
              <a:t>Base64</a:t>
            </a:r>
            <a:r>
              <a:rPr lang="zh-CN" altLang="en-US" dirty="0"/>
              <a:t>是一种基于</a:t>
            </a:r>
            <a:r>
              <a:rPr lang="en-US" altLang="zh-CN" dirty="0"/>
              <a:t>64</a:t>
            </a:r>
            <a:r>
              <a:rPr lang="zh-CN" altLang="en-US" dirty="0"/>
              <a:t>个可打印字符来表示二进制数据的表示方法。由于</a:t>
            </a:r>
            <a:r>
              <a:rPr lang="en-US" altLang="zh-CN" dirty="0"/>
              <a:t>2^6=64</a:t>
            </a:r>
            <a:r>
              <a:rPr lang="zh-CN" altLang="en-US" dirty="0"/>
              <a:t>，所以每</a:t>
            </a:r>
            <a:r>
              <a:rPr lang="en-US" altLang="zh-CN" dirty="0"/>
              <a:t>6</a:t>
            </a:r>
            <a:r>
              <a:rPr lang="zh-CN" altLang="en-US" dirty="0"/>
              <a:t>个比特为一个单元，对应某个可打印字符。</a:t>
            </a:r>
            <a:r>
              <a:rPr lang="en-US" altLang="zh-CN" dirty="0"/>
              <a:t>3</a:t>
            </a:r>
            <a:r>
              <a:rPr lang="zh-CN" altLang="en-US" dirty="0"/>
              <a:t>个字节有</a:t>
            </a:r>
            <a:r>
              <a:rPr lang="en-US" altLang="zh-CN" dirty="0"/>
              <a:t>24</a:t>
            </a:r>
            <a:r>
              <a:rPr lang="zh-CN" altLang="en-US" dirty="0"/>
              <a:t>个比特，对应于</a:t>
            </a:r>
            <a:r>
              <a:rPr lang="en-US" altLang="zh-CN" dirty="0"/>
              <a:t>4</a:t>
            </a:r>
            <a:r>
              <a:rPr lang="zh-CN" altLang="en-US" dirty="0"/>
              <a:t>个</a:t>
            </a:r>
            <a:r>
              <a:rPr lang="en-US" altLang="zh-CN" dirty="0"/>
              <a:t>Base64</a:t>
            </a:r>
            <a:r>
              <a:rPr lang="zh-CN" altLang="en-US" dirty="0"/>
              <a:t>单元，即</a:t>
            </a:r>
            <a:r>
              <a:rPr lang="en-US" altLang="zh-CN" dirty="0"/>
              <a:t>3</a:t>
            </a:r>
            <a:r>
              <a:rPr lang="zh-CN" altLang="en-US" dirty="0"/>
              <a:t>个字节可由</a:t>
            </a:r>
            <a:r>
              <a:rPr lang="en-US" altLang="zh-CN" dirty="0"/>
              <a:t>4</a:t>
            </a:r>
            <a:r>
              <a:rPr lang="zh-CN" altLang="en-US" dirty="0"/>
              <a:t>个可打印字符来表示。它可用来作为电子邮件的传输编码。在</a:t>
            </a:r>
            <a:r>
              <a:rPr lang="en-US" altLang="zh-CN" dirty="0"/>
              <a:t>Base64</a:t>
            </a:r>
            <a:r>
              <a:rPr lang="zh-CN" altLang="en-US" dirty="0"/>
              <a:t>中的可打印字符包括字母</a:t>
            </a:r>
            <a:r>
              <a:rPr lang="en-US" altLang="zh-CN" dirty="0"/>
              <a:t>A-Z</a:t>
            </a:r>
            <a:r>
              <a:rPr lang="zh-CN" altLang="en-US" dirty="0"/>
              <a:t>、</a:t>
            </a:r>
            <a:r>
              <a:rPr lang="en-US" altLang="zh-CN" dirty="0"/>
              <a:t>a-z</a:t>
            </a:r>
            <a:r>
              <a:rPr lang="zh-CN" altLang="en-US" dirty="0"/>
              <a:t>、数字</a:t>
            </a:r>
            <a:r>
              <a:rPr lang="en-US" altLang="zh-CN" dirty="0"/>
              <a:t>0-9</a:t>
            </a:r>
            <a:r>
              <a:rPr lang="zh-CN" altLang="en-US" dirty="0"/>
              <a:t>，这样共有</a:t>
            </a:r>
            <a:r>
              <a:rPr lang="en-US" altLang="zh-CN" dirty="0"/>
              <a:t>62</a:t>
            </a:r>
            <a:r>
              <a:rPr lang="zh-CN" altLang="en-US" dirty="0"/>
              <a:t>个字符，此外两个可打印符号在不同的系统中而不同。一些如</a:t>
            </a:r>
            <a:r>
              <a:rPr lang="en-US" altLang="zh-CN" dirty="0"/>
              <a:t>uuencode</a:t>
            </a:r>
            <a:r>
              <a:rPr lang="zh-CN" altLang="en-US" dirty="0"/>
              <a:t>的其他编码方法，和之后</a:t>
            </a:r>
            <a:r>
              <a:rPr lang="en-US" altLang="zh-CN" dirty="0" err="1"/>
              <a:t>BinHex</a:t>
            </a:r>
            <a:r>
              <a:rPr lang="zh-CN" altLang="en-US" dirty="0"/>
              <a:t>的版本使用不同的</a:t>
            </a:r>
            <a:r>
              <a:rPr lang="en-US" altLang="zh-CN" dirty="0"/>
              <a:t>64</a:t>
            </a:r>
            <a:r>
              <a:rPr lang="zh-CN" altLang="en-US" dirty="0"/>
              <a:t>字符集来代表</a:t>
            </a:r>
            <a:r>
              <a:rPr lang="en-US" altLang="zh-CN" dirty="0"/>
              <a:t>6</a:t>
            </a:r>
            <a:r>
              <a:rPr lang="zh-CN" altLang="en-US" dirty="0"/>
              <a:t>个二进制数字，但是不被称为</a:t>
            </a:r>
            <a:r>
              <a:rPr lang="en-US" altLang="zh-CN" dirty="0"/>
              <a:t>Base64</a:t>
            </a:r>
            <a:r>
              <a:rPr lang="zh-CN" altLang="en-US" dirty="0"/>
              <a:t>。</a:t>
            </a:r>
            <a:endParaRPr lang="en-US" altLang="zh-CN" dirty="0"/>
          </a:p>
          <a:p>
            <a:r>
              <a:rPr kumimoji="1" lang="zh-CN" altLang="en-US" sz="1200" b="0" i="0" kern="1200" dirty="0">
                <a:solidFill>
                  <a:schemeClr val="tx1"/>
                </a:solidFill>
                <a:effectLst/>
                <a:latin typeface="Times New Roman" pitchFamily="18" charset="0"/>
                <a:ea typeface="宋体" charset="-122"/>
                <a:cs typeface="+mn-cs"/>
              </a:rPr>
              <a:t>如果需要编码的字节不能被三整除，则会多出</a:t>
            </a:r>
            <a:r>
              <a:rPr kumimoji="1" lang="en-US" altLang="zh-CN" sz="1200" b="0" i="0" kern="1200" dirty="0">
                <a:solidFill>
                  <a:schemeClr val="tx1"/>
                </a:solidFill>
                <a:effectLst/>
                <a:latin typeface="Times New Roman" pitchFamily="18" charset="0"/>
                <a:ea typeface="宋体" charset="-122"/>
                <a:cs typeface="+mn-cs"/>
              </a:rPr>
              <a:t>1</a:t>
            </a:r>
            <a:r>
              <a:rPr kumimoji="1" lang="zh-CN" altLang="en-US" sz="1200" b="0" i="0" kern="1200" dirty="0">
                <a:solidFill>
                  <a:schemeClr val="tx1"/>
                </a:solidFill>
                <a:effectLst/>
                <a:latin typeface="Times New Roman" pitchFamily="18" charset="0"/>
                <a:ea typeface="宋体" charset="-122"/>
                <a:cs typeface="+mn-cs"/>
              </a:rPr>
              <a:t>个或</a:t>
            </a:r>
            <a:r>
              <a:rPr kumimoji="1" lang="en-US" altLang="zh-CN" sz="1200" b="0" i="0" kern="1200" dirty="0">
                <a:solidFill>
                  <a:schemeClr val="tx1"/>
                </a:solidFill>
                <a:effectLst/>
                <a:latin typeface="Times New Roman" pitchFamily="18" charset="0"/>
                <a:ea typeface="宋体" charset="-122"/>
                <a:cs typeface="+mn-cs"/>
              </a:rPr>
              <a:t>2</a:t>
            </a:r>
            <a:r>
              <a:rPr kumimoji="1" lang="zh-CN" altLang="en-US" sz="1200" b="0" i="0" kern="1200" dirty="0">
                <a:solidFill>
                  <a:schemeClr val="tx1"/>
                </a:solidFill>
                <a:effectLst/>
                <a:latin typeface="Times New Roman" pitchFamily="18" charset="0"/>
                <a:ea typeface="宋体" charset="-122"/>
                <a:cs typeface="+mn-cs"/>
              </a:rPr>
              <a:t>个字节，处理方式是加上</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号，也就是平时我们看到的</a:t>
            </a:r>
            <a:r>
              <a:rPr kumimoji="1" lang="en-US" altLang="zh-CN" sz="1200" b="0" i="0" kern="1200" dirty="0">
                <a:solidFill>
                  <a:schemeClr val="tx1"/>
                </a:solidFill>
                <a:effectLst/>
                <a:latin typeface="Times New Roman" pitchFamily="18" charset="0"/>
                <a:ea typeface="宋体" charset="-122"/>
                <a:cs typeface="+mn-cs"/>
              </a:rPr>
              <a:t>base64</a:t>
            </a:r>
            <a:r>
              <a:rPr kumimoji="1" lang="zh-CN" altLang="en-US" sz="1200" b="0" i="0" kern="1200" dirty="0">
                <a:solidFill>
                  <a:schemeClr val="tx1"/>
                </a:solidFill>
                <a:effectLst/>
                <a:latin typeface="Times New Roman" pitchFamily="18" charset="0"/>
                <a:ea typeface="宋体" charset="-122"/>
                <a:cs typeface="+mn-cs"/>
              </a:rPr>
              <a:t>编码最后的</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或者</a:t>
            </a:r>
            <a:r>
              <a:rPr kumimoji="1" lang="en-US" altLang="zh-CN" sz="1200" b="0" i="0" kern="1200" dirty="0">
                <a:solidFill>
                  <a:schemeClr val="tx1"/>
                </a:solidFill>
                <a:effectLst/>
                <a:latin typeface="Times New Roman" pitchFamily="18" charset="0"/>
                <a:ea typeface="宋体" charset="-122"/>
                <a:cs typeface="+mn-cs"/>
              </a:rPr>
              <a:t>"=="</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96</a:t>
            </a:fld>
            <a:endParaRPr lang="en-US" altLang="zh-CN"/>
          </a:p>
        </p:txBody>
      </p:sp>
    </p:spTree>
    <p:extLst>
      <p:ext uri="{BB962C8B-B14F-4D97-AF65-F5344CB8AC3E}">
        <p14:creationId xmlns:p14="http://schemas.microsoft.com/office/powerpoint/2010/main" val="5562734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根据维基百科的定义：</a:t>
            </a:r>
            <a:r>
              <a:rPr lang="en-US" altLang="zh-CN" dirty="0"/>
              <a:t>Base64</a:t>
            </a:r>
            <a:r>
              <a:rPr lang="zh-CN" altLang="en-US" dirty="0"/>
              <a:t>是一种基于</a:t>
            </a:r>
            <a:r>
              <a:rPr lang="en-US" altLang="zh-CN" dirty="0"/>
              <a:t>64</a:t>
            </a:r>
            <a:r>
              <a:rPr lang="zh-CN" altLang="en-US" dirty="0"/>
              <a:t>个可打印字符来表示二进制数据的表示方法。由于</a:t>
            </a:r>
            <a:r>
              <a:rPr lang="en-US" altLang="zh-CN" dirty="0"/>
              <a:t>2^6=64</a:t>
            </a:r>
            <a:r>
              <a:rPr lang="zh-CN" altLang="en-US" dirty="0"/>
              <a:t>，所以每</a:t>
            </a:r>
            <a:r>
              <a:rPr lang="en-US" altLang="zh-CN" dirty="0"/>
              <a:t>6</a:t>
            </a:r>
            <a:r>
              <a:rPr lang="zh-CN" altLang="en-US" dirty="0"/>
              <a:t>个比特为一个单元，对应某个可打印字符。</a:t>
            </a:r>
            <a:r>
              <a:rPr lang="en-US" altLang="zh-CN" dirty="0"/>
              <a:t>3</a:t>
            </a:r>
            <a:r>
              <a:rPr lang="zh-CN" altLang="en-US" dirty="0"/>
              <a:t>个字节有</a:t>
            </a:r>
            <a:r>
              <a:rPr lang="en-US" altLang="zh-CN" dirty="0"/>
              <a:t>24</a:t>
            </a:r>
            <a:r>
              <a:rPr lang="zh-CN" altLang="en-US" dirty="0"/>
              <a:t>个比特，对应于</a:t>
            </a:r>
            <a:r>
              <a:rPr lang="en-US" altLang="zh-CN" dirty="0"/>
              <a:t>4</a:t>
            </a:r>
            <a:r>
              <a:rPr lang="zh-CN" altLang="en-US" dirty="0"/>
              <a:t>个</a:t>
            </a:r>
            <a:r>
              <a:rPr lang="en-US" altLang="zh-CN" dirty="0"/>
              <a:t>Base64</a:t>
            </a:r>
            <a:r>
              <a:rPr lang="zh-CN" altLang="en-US" dirty="0"/>
              <a:t>单元，即</a:t>
            </a:r>
            <a:r>
              <a:rPr lang="en-US" altLang="zh-CN" dirty="0"/>
              <a:t>3</a:t>
            </a:r>
            <a:r>
              <a:rPr lang="zh-CN" altLang="en-US" dirty="0"/>
              <a:t>个字节可由</a:t>
            </a:r>
            <a:r>
              <a:rPr lang="en-US" altLang="zh-CN" dirty="0"/>
              <a:t>4</a:t>
            </a:r>
            <a:r>
              <a:rPr lang="zh-CN" altLang="en-US" dirty="0"/>
              <a:t>个可打印字符来表示。它可用来作为电子邮件的传输编码。在</a:t>
            </a:r>
            <a:r>
              <a:rPr lang="en-US" altLang="zh-CN" dirty="0"/>
              <a:t>Base64</a:t>
            </a:r>
            <a:r>
              <a:rPr lang="zh-CN" altLang="en-US" dirty="0"/>
              <a:t>中的可打印字符包括字母</a:t>
            </a:r>
            <a:r>
              <a:rPr lang="en-US" altLang="zh-CN" dirty="0"/>
              <a:t>A-Z</a:t>
            </a:r>
            <a:r>
              <a:rPr lang="zh-CN" altLang="en-US" dirty="0"/>
              <a:t>、</a:t>
            </a:r>
            <a:r>
              <a:rPr lang="en-US" altLang="zh-CN" dirty="0"/>
              <a:t>a-z</a:t>
            </a:r>
            <a:r>
              <a:rPr lang="zh-CN" altLang="en-US" dirty="0"/>
              <a:t>、数字</a:t>
            </a:r>
            <a:r>
              <a:rPr lang="en-US" altLang="zh-CN" dirty="0"/>
              <a:t>0-9</a:t>
            </a:r>
            <a:r>
              <a:rPr lang="zh-CN" altLang="en-US" dirty="0"/>
              <a:t>，这样共有</a:t>
            </a:r>
            <a:r>
              <a:rPr lang="en-US" altLang="zh-CN" dirty="0"/>
              <a:t>62</a:t>
            </a:r>
            <a:r>
              <a:rPr lang="zh-CN" altLang="en-US" dirty="0"/>
              <a:t>个字符，此外两个可打印符号在不同的系统中而不同。一些如</a:t>
            </a:r>
            <a:r>
              <a:rPr lang="en-US" altLang="zh-CN" dirty="0"/>
              <a:t>uuencode</a:t>
            </a:r>
            <a:r>
              <a:rPr lang="zh-CN" altLang="en-US" dirty="0"/>
              <a:t>的其他编码方法，和之后</a:t>
            </a:r>
            <a:r>
              <a:rPr lang="en-US" altLang="zh-CN" dirty="0" err="1"/>
              <a:t>BinHex</a:t>
            </a:r>
            <a:r>
              <a:rPr lang="zh-CN" altLang="en-US" dirty="0"/>
              <a:t>的版本使用不同的</a:t>
            </a:r>
            <a:r>
              <a:rPr lang="en-US" altLang="zh-CN" dirty="0"/>
              <a:t>64</a:t>
            </a:r>
            <a:r>
              <a:rPr lang="zh-CN" altLang="en-US" dirty="0"/>
              <a:t>字符集来代表</a:t>
            </a:r>
            <a:r>
              <a:rPr lang="en-US" altLang="zh-CN" dirty="0"/>
              <a:t>6</a:t>
            </a:r>
            <a:r>
              <a:rPr lang="zh-CN" altLang="en-US" dirty="0"/>
              <a:t>个二进制数字，但是不被称为</a:t>
            </a:r>
            <a:r>
              <a:rPr lang="en-US" altLang="zh-CN" dirty="0"/>
              <a:t>Base64</a:t>
            </a:r>
            <a:r>
              <a:rPr lang="zh-CN" altLang="en-US" dirty="0"/>
              <a:t>。</a:t>
            </a:r>
            <a:endParaRPr lang="en-US" altLang="zh-CN" dirty="0"/>
          </a:p>
          <a:p>
            <a:r>
              <a:rPr kumimoji="1" lang="zh-CN" altLang="en-US" sz="1200" b="0" i="0" kern="1200" dirty="0">
                <a:solidFill>
                  <a:schemeClr val="tx1"/>
                </a:solidFill>
                <a:effectLst/>
                <a:latin typeface="Times New Roman" pitchFamily="18" charset="0"/>
                <a:ea typeface="宋体" charset="-122"/>
                <a:cs typeface="+mn-cs"/>
              </a:rPr>
              <a:t>如果需要编码的字节不能被三整除，则会多出</a:t>
            </a:r>
            <a:r>
              <a:rPr kumimoji="1" lang="en-US" altLang="zh-CN" sz="1200" b="0" i="0" kern="1200" dirty="0">
                <a:solidFill>
                  <a:schemeClr val="tx1"/>
                </a:solidFill>
                <a:effectLst/>
                <a:latin typeface="Times New Roman" pitchFamily="18" charset="0"/>
                <a:ea typeface="宋体" charset="-122"/>
                <a:cs typeface="+mn-cs"/>
              </a:rPr>
              <a:t>1</a:t>
            </a:r>
            <a:r>
              <a:rPr kumimoji="1" lang="zh-CN" altLang="en-US" sz="1200" b="0" i="0" kern="1200" dirty="0">
                <a:solidFill>
                  <a:schemeClr val="tx1"/>
                </a:solidFill>
                <a:effectLst/>
                <a:latin typeface="Times New Roman" pitchFamily="18" charset="0"/>
                <a:ea typeface="宋体" charset="-122"/>
                <a:cs typeface="+mn-cs"/>
              </a:rPr>
              <a:t>个或</a:t>
            </a:r>
            <a:r>
              <a:rPr kumimoji="1" lang="en-US" altLang="zh-CN" sz="1200" b="0" i="0" kern="1200" dirty="0">
                <a:solidFill>
                  <a:schemeClr val="tx1"/>
                </a:solidFill>
                <a:effectLst/>
                <a:latin typeface="Times New Roman" pitchFamily="18" charset="0"/>
                <a:ea typeface="宋体" charset="-122"/>
                <a:cs typeface="+mn-cs"/>
              </a:rPr>
              <a:t>2</a:t>
            </a:r>
            <a:r>
              <a:rPr kumimoji="1" lang="zh-CN" altLang="en-US" sz="1200" b="0" i="0" kern="1200" dirty="0">
                <a:solidFill>
                  <a:schemeClr val="tx1"/>
                </a:solidFill>
                <a:effectLst/>
                <a:latin typeface="Times New Roman" pitchFamily="18" charset="0"/>
                <a:ea typeface="宋体" charset="-122"/>
                <a:cs typeface="+mn-cs"/>
              </a:rPr>
              <a:t>个字节，处理方式是加上</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号，也就是平时我们看到的</a:t>
            </a:r>
            <a:r>
              <a:rPr kumimoji="1" lang="en-US" altLang="zh-CN" sz="1200" b="0" i="0" kern="1200" dirty="0">
                <a:solidFill>
                  <a:schemeClr val="tx1"/>
                </a:solidFill>
                <a:effectLst/>
                <a:latin typeface="Times New Roman" pitchFamily="18" charset="0"/>
                <a:ea typeface="宋体" charset="-122"/>
                <a:cs typeface="+mn-cs"/>
              </a:rPr>
              <a:t>base64</a:t>
            </a:r>
            <a:r>
              <a:rPr kumimoji="1" lang="zh-CN" altLang="en-US" sz="1200" b="0" i="0" kern="1200" dirty="0">
                <a:solidFill>
                  <a:schemeClr val="tx1"/>
                </a:solidFill>
                <a:effectLst/>
                <a:latin typeface="Times New Roman" pitchFamily="18" charset="0"/>
                <a:ea typeface="宋体" charset="-122"/>
                <a:cs typeface="+mn-cs"/>
              </a:rPr>
              <a:t>编码最后的</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或者</a:t>
            </a:r>
            <a:r>
              <a:rPr kumimoji="1" lang="en-US" altLang="zh-CN" sz="1200" b="0" i="0" kern="1200" dirty="0">
                <a:solidFill>
                  <a:schemeClr val="tx1"/>
                </a:solidFill>
                <a:effectLst/>
                <a:latin typeface="Times New Roman" pitchFamily="18" charset="0"/>
                <a:ea typeface="宋体" charset="-122"/>
                <a:cs typeface="+mn-cs"/>
              </a:rPr>
              <a:t>"=="</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97</a:t>
            </a:fld>
            <a:endParaRPr lang="en-US" altLang="zh-CN"/>
          </a:p>
        </p:txBody>
      </p:sp>
    </p:spTree>
    <p:extLst>
      <p:ext uri="{BB962C8B-B14F-4D97-AF65-F5344CB8AC3E}">
        <p14:creationId xmlns:p14="http://schemas.microsoft.com/office/powerpoint/2010/main" val="1294707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kern="1200" dirty="0">
                <a:solidFill>
                  <a:schemeClr val="tx1"/>
                </a:solidFill>
                <a:effectLst/>
                <a:latin typeface="Times New Roman" pitchFamily="18" charset="0"/>
                <a:ea typeface="宋体" charset="-122"/>
                <a:cs typeface="+mn-cs"/>
              </a:rPr>
              <a:t>1996 </a:t>
            </a:r>
            <a:r>
              <a:rPr kumimoji="1" lang="zh-CN" altLang="en-US" sz="1200" b="0" i="0" kern="1200" dirty="0">
                <a:solidFill>
                  <a:schemeClr val="tx1"/>
                </a:solidFill>
                <a:effectLst/>
                <a:latin typeface="Times New Roman" pitchFamily="18" charset="0"/>
                <a:ea typeface="宋体" charset="-122"/>
                <a:cs typeface="+mn-cs"/>
              </a:rPr>
              <a:t>年的 </a:t>
            </a:r>
            <a:r>
              <a:rPr kumimoji="1" lang="en-US" altLang="zh-CN" sz="1200" b="0" i="0" kern="1200" dirty="0">
                <a:solidFill>
                  <a:schemeClr val="tx1"/>
                </a:solidFill>
                <a:effectLst/>
                <a:latin typeface="Times New Roman" pitchFamily="18" charset="0"/>
                <a:ea typeface="宋体" charset="-122"/>
                <a:cs typeface="+mn-cs"/>
              </a:rPr>
              <a:t>RFC1991 </a:t>
            </a:r>
            <a:r>
              <a:rPr kumimoji="1" lang="zh-CN" altLang="en-US" sz="1200" b="0" i="0" kern="1200" dirty="0">
                <a:solidFill>
                  <a:schemeClr val="tx1"/>
                </a:solidFill>
                <a:effectLst/>
                <a:latin typeface="Times New Roman" pitchFamily="18" charset="0"/>
                <a:ea typeface="宋体" charset="-122"/>
                <a:cs typeface="+mn-cs"/>
              </a:rPr>
              <a:t>中对 </a:t>
            </a:r>
            <a:r>
              <a:rPr kumimoji="1" lang="en-US" altLang="zh-CN" sz="1200" b="0" i="0" kern="1200" dirty="0">
                <a:solidFill>
                  <a:schemeClr val="tx1"/>
                </a:solidFill>
                <a:effectLst/>
                <a:latin typeface="Times New Roman" pitchFamily="18" charset="0"/>
                <a:ea typeface="宋体" charset="-122"/>
                <a:cs typeface="+mn-cs"/>
              </a:rPr>
              <a:t>PGP </a:t>
            </a:r>
            <a:r>
              <a:rPr kumimoji="1" lang="zh-CN" altLang="en-US" sz="1200" b="0" i="0" kern="1200" dirty="0">
                <a:solidFill>
                  <a:schemeClr val="tx1"/>
                </a:solidFill>
                <a:effectLst/>
                <a:latin typeface="Times New Roman" pitchFamily="18" charset="0"/>
                <a:ea typeface="宋体" charset="-122"/>
                <a:cs typeface="+mn-cs"/>
              </a:rPr>
              <a:t>的消息格式进行了定义。</a:t>
            </a:r>
          </a:p>
          <a:p>
            <a:r>
              <a:rPr kumimoji="1" lang="en-US" altLang="zh-CN" sz="1200" b="0" i="0" kern="1200" dirty="0">
                <a:solidFill>
                  <a:schemeClr val="tx1"/>
                </a:solidFill>
                <a:effectLst/>
                <a:latin typeface="Times New Roman" pitchFamily="18" charset="0"/>
                <a:ea typeface="宋体" charset="-122"/>
                <a:cs typeface="+mn-cs"/>
              </a:rPr>
              <a:t>2007 </a:t>
            </a:r>
            <a:r>
              <a:rPr kumimoji="1" lang="zh-CN" altLang="en-US" sz="1200" b="0" i="0" kern="1200" dirty="0">
                <a:solidFill>
                  <a:schemeClr val="tx1"/>
                </a:solidFill>
                <a:effectLst/>
                <a:latin typeface="Times New Roman" pitchFamily="18" charset="0"/>
                <a:ea typeface="宋体" charset="-122"/>
                <a:cs typeface="+mn-cs"/>
              </a:rPr>
              <a:t>年的 </a:t>
            </a:r>
            <a:r>
              <a:rPr kumimoji="1" lang="en-US" altLang="zh-CN" sz="1200" b="0" i="0" kern="1200" dirty="0">
                <a:solidFill>
                  <a:schemeClr val="tx1"/>
                </a:solidFill>
                <a:effectLst/>
                <a:latin typeface="Times New Roman" pitchFamily="18" charset="0"/>
                <a:ea typeface="宋体" charset="-122"/>
                <a:cs typeface="+mn-cs"/>
              </a:rPr>
              <a:t>RFC4880 </a:t>
            </a:r>
            <a:r>
              <a:rPr kumimoji="1" lang="zh-CN" altLang="en-US" sz="1200" b="0" i="0" kern="1200" dirty="0">
                <a:solidFill>
                  <a:schemeClr val="tx1"/>
                </a:solidFill>
                <a:effectLst/>
                <a:latin typeface="Times New Roman" pitchFamily="18" charset="0"/>
                <a:ea typeface="宋体" charset="-122"/>
                <a:cs typeface="+mn-cs"/>
              </a:rPr>
              <a:t>中新增了对 </a:t>
            </a:r>
            <a:r>
              <a:rPr kumimoji="1" lang="en-US" altLang="zh-CN" sz="1200" b="0" i="0" kern="1200" dirty="0">
                <a:solidFill>
                  <a:schemeClr val="tx1"/>
                </a:solidFill>
                <a:effectLst/>
                <a:latin typeface="Times New Roman" pitchFamily="18" charset="0"/>
                <a:ea typeface="宋体" charset="-122"/>
                <a:cs typeface="+mn-cs"/>
              </a:rPr>
              <a:t>RSA </a:t>
            </a:r>
            <a:r>
              <a:rPr kumimoji="1" lang="zh-CN" altLang="en-US" sz="1200" b="0" i="0" kern="1200" dirty="0">
                <a:solidFill>
                  <a:schemeClr val="tx1"/>
                </a:solidFill>
                <a:effectLst/>
                <a:latin typeface="Times New Roman" pitchFamily="18" charset="0"/>
                <a:ea typeface="宋体" charset="-122"/>
                <a:cs typeface="+mn-cs"/>
              </a:rPr>
              <a:t>和 </a:t>
            </a:r>
            <a:r>
              <a:rPr kumimoji="1" lang="en-US" altLang="zh-CN" sz="1200" b="0" i="0" kern="1200" dirty="0">
                <a:solidFill>
                  <a:schemeClr val="tx1"/>
                </a:solidFill>
                <a:effectLst/>
                <a:latin typeface="Times New Roman" pitchFamily="18" charset="0"/>
                <a:ea typeface="宋体" charset="-122"/>
                <a:cs typeface="+mn-cs"/>
              </a:rPr>
              <a:t>DSA </a:t>
            </a:r>
            <a:r>
              <a:rPr kumimoji="1" lang="zh-CN" altLang="en-US" sz="1200" b="0" i="0" kern="1200" dirty="0">
                <a:solidFill>
                  <a:schemeClr val="tx1"/>
                </a:solidFill>
                <a:effectLst/>
                <a:latin typeface="Times New Roman" pitchFamily="18" charset="0"/>
                <a:ea typeface="宋体" charset="-122"/>
                <a:cs typeface="+mn-cs"/>
              </a:rPr>
              <a:t>的支持。</a:t>
            </a:r>
          </a:p>
          <a:p>
            <a:r>
              <a:rPr kumimoji="1" lang="en-US" altLang="zh-CN" sz="1200" b="0" i="0" kern="1200" dirty="0">
                <a:solidFill>
                  <a:schemeClr val="tx1"/>
                </a:solidFill>
                <a:effectLst/>
                <a:latin typeface="Times New Roman" pitchFamily="18" charset="0"/>
                <a:ea typeface="宋体" charset="-122"/>
                <a:cs typeface="+mn-cs"/>
              </a:rPr>
              <a:t>2012 </a:t>
            </a:r>
            <a:r>
              <a:rPr kumimoji="1" lang="zh-CN" altLang="en-US" sz="1200" b="0" i="0" kern="1200" dirty="0">
                <a:solidFill>
                  <a:schemeClr val="tx1"/>
                </a:solidFill>
                <a:effectLst/>
                <a:latin typeface="Times New Roman" pitchFamily="18" charset="0"/>
                <a:ea typeface="宋体" charset="-122"/>
                <a:cs typeface="+mn-cs"/>
              </a:rPr>
              <a:t>年的 </a:t>
            </a:r>
            <a:r>
              <a:rPr kumimoji="1" lang="en-US" altLang="zh-CN" sz="1200" b="0" i="0" kern="1200" dirty="0">
                <a:solidFill>
                  <a:schemeClr val="tx1"/>
                </a:solidFill>
                <a:effectLst/>
                <a:latin typeface="Times New Roman" pitchFamily="18" charset="0"/>
                <a:ea typeface="宋体" charset="-122"/>
                <a:cs typeface="+mn-cs"/>
              </a:rPr>
              <a:t>RFC6637 </a:t>
            </a:r>
            <a:r>
              <a:rPr kumimoji="1" lang="zh-CN" altLang="en-US" sz="1200" b="0" i="0" kern="1200" dirty="0">
                <a:solidFill>
                  <a:schemeClr val="tx1"/>
                </a:solidFill>
                <a:effectLst/>
                <a:latin typeface="Times New Roman" pitchFamily="18" charset="0"/>
                <a:ea typeface="宋体" charset="-122"/>
                <a:cs typeface="+mn-cs"/>
              </a:rPr>
              <a:t>新增了对椭圆曲线密码（</a:t>
            </a:r>
            <a:r>
              <a:rPr kumimoji="1" lang="en-US" altLang="zh-CN" sz="1200" b="0" i="0" kern="1200" dirty="0">
                <a:solidFill>
                  <a:schemeClr val="tx1"/>
                </a:solidFill>
                <a:effectLst/>
                <a:latin typeface="Times New Roman" pitchFamily="18" charset="0"/>
                <a:ea typeface="宋体" charset="-122"/>
                <a:cs typeface="+mn-cs"/>
              </a:rPr>
              <a:t>ECC</a:t>
            </a:r>
            <a:r>
              <a:rPr kumimoji="1" lang="zh-CN" altLang="en-US" sz="1200" b="0" i="0" kern="1200" dirty="0">
                <a:solidFill>
                  <a:schemeClr val="tx1"/>
                </a:solidFill>
                <a:effectLst/>
                <a:latin typeface="Times New Roman" pitchFamily="18" charset="0"/>
                <a:ea typeface="宋体" charset="-122"/>
                <a:cs typeface="+mn-cs"/>
              </a:rPr>
              <a:t>）的支持，并且还支持基于 </a:t>
            </a:r>
            <a:r>
              <a:rPr kumimoji="1" lang="en-US" altLang="zh-CN" sz="1200" b="0" i="0" kern="1200" dirty="0">
                <a:solidFill>
                  <a:schemeClr val="tx1"/>
                </a:solidFill>
                <a:effectLst/>
                <a:latin typeface="Times New Roman" pitchFamily="18" charset="0"/>
                <a:ea typeface="宋体" charset="-122"/>
                <a:cs typeface="+mn-cs"/>
              </a:rPr>
              <a:t>Curve P-256</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P-384 </a:t>
            </a:r>
            <a:r>
              <a:rPr kumimoji="1" lang="zh-CN" altLang="en-US" sz="1200" b="0" i="0" kern="1200" dirty="0">
                <a:solidFill>
                  <a:schemeClr val="tx1"/>
                </a:solidFill>
                <a:effectLst/>
                <a:latin typeface="Times New Roman" pitchFamily="18" charset="0"/>
                <a:ea typeface="宋体" charset="-122"/>
                <a:cs typeface="+mn-cs"/>
              </a:rPr>
              <a:t>和 </a:t>
            </a:r>
            <a:r>
              <a:rPr kumimoji="1" lang="en-US" altLang="zh-CN" sz="1200" b="0" i="0" kern="1200" dirty="0">
                <a:solidFill>
                  <a:schemeClr val="tx1"/>
                </a:solidFill>
                <a:effectLst/>
                <a:latin typeface="Times New Roman" pitchFamily="18" charset="0"/>
                <a:ea typeface="宋体" charset="-122"/>
                <a:cs typeface="+mn-cs"/>
              </a:rPr>
              <a:t>P-521 </a:t>
            </a:r>
            <a:r>
              <a:rPr kumimoji="1" lang="zh-CN" altLang="en-US" sz="1200" b="0" i="0" kern="1200" dirty="0">
                <a:solidFill>
                  <a:schemeClr val="tx1"/>
                </a:solidFill>
                <a:effectLst/>
                <a:latin typeface="Times New Roman" pitchFamily="18" charset="0"/>
                <a:ea typeface="宋体" charset="-122"/>
                <a:cs typeface="+mn-cs"/>
              </a:rPr>
              <a:t>三种椭圆曲线的椭圆曲线 </a:t>
            </a:r>
            <a:r>
              <a:rPr kumimoji="1" lang="en-US" altLang="zh-CN" sz="1200" b="0" i="0" kern="1200" dirty="0">
                <a:solidFill>
                  <a:schemeClr val="tx1"/>
                </a:solidFill>
                <a:effectLst/>
                <a:latin typeface="Times New Roman" pitchFamily="18" charset="0"/>
                <a:ea typeface="宋体" charset="-122"/>
                <a:cs typeface="+mn-cs"/>
              </a:rPr>
              <a:t>DSA </a:t>
            </a:r>
            <a:r>
              <a:rPr kumimoji="1" lang="zh-CN" altLang="en-US" sz="1200" b="0" i="0" kern="1200" dirty="0">
                <a:solidFill>
                  <a:schemeClr val="tx1"/>
                </a:solidFill>
                <a:effectLst/>
                <a:latin typeface="Times New Roman" pitchFamily="18" charset="0"/>
                <a:ea typeface="宋体" charset="-122"/>
                <a:cs typeface="+mn-cs"/>
              </a:rPr>
              <a:t>和椭圆曲线 </a:t>
            </a:r>
            <a:r>
              <a:rPr kumimoji="1" lang="en-US" altLang="zh-CN" sz="1200" b="0" i="0" kern="1200" dirty="0">
                <a:solidFill>
                  <a:schemeClr val="tx1"/>
                </a:solidFill>
                <a:effectLst/>
                <a:latin typeface="Times New Roman" pitchFamily="18" charset="0"/>
                <a:ea typeface="宋体" charset="-122"/>
                <a:cs typeface="+mn-cs"/>
              </a:rPr>
              <a:t>DH </a:t>
            </a:r>
            <a:r>
              <a:rPr kumimoji="1" lang="zh-CN" altLang="en-US" sz="1200" b="0" i="0" kern="1200" dirty="0">
                <a:solidFill>
                  <a:schemeClr val="tx1"/>
                </a:solidFill>
                <a:effectLst/>
                <a:latin typeface="Times New Roman" pitchFamily="18" charset="0"/>
                <a:ea typeface="宋体" charset="-122"/>
                <a:cs typeface="+mn-cs"/>
              </a:rPr>
              <a:t>密钥交换。</a:t>
            </a:r>
          </a:p>
          <a:p>
            <a:r>
              <a:rPr kumimoji="1" lang="en-US" altLang="zh-CN" sz="1200" b="0" i="0" kern="1200" dirty="0">
                <a:solidFill>
                  <a:schemeClr val="tx1"/>
                </a:solidFill>
                <a:effectLst/>
                <a:latin typeface="Times New Roman" pitchFamily="18" charset="0"/>
                <a:ea typeface="宋体" charset="-122"/>
                <a:cs typeface="+mn-cs"/>
              </a:rPr>
              <a:t>RFC6637 </a:t>
            </a:r>
            <a:r>
              <a:rPr kumimoji="1" lang="zh-CN" altLang="en-US" sz="1200" b="0" i="0" kern="1200" dirty="0">
                <a:solidFill>
                  <a:schemeClr val="tx1"/>
                </a:solidFill>
                <a:effectLst/>
                <a:latin typeface="Times New Roman" pitchFamily="18" charset="0"/>
                <a:ea typeface="宋体" charset="-122"/>
                <a:cs typeface="+mn-cs"/>
              </a:rPr>
              <a:t>中新增了用于比较密码学强度的平衡性的对照表。</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13</a:t>
            </a:fld>
            <a:endParaRPr lang="en-US" altLang="zh-CN"/>
          </a:p>
        </p:txBody>
      </p:sp>
    </p:spTree>
    <p:extLst>
      <p:ext uri="{BB962C8B-B14F-4D97-AF65-F5344CB8AC3E}">
        <p14:creationId xmlns:p14="http://schemas.microsoft.com/office/powerpoint/2010/main" val="3493014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作为一个老牌的反核能活跃分子，齐默曼为了让所有有相似倾向的人们可以安全的使用</a:t>
            </a:r>
            <a:r>
              <a:rPr kumimoji="1" lang="en-US" altLang="zh-CN" sz="1200" b="0" i="0" kern="1200" dirty="0">
                <a:solidFill>
                  <a:schemeClr val="tx1"/>
                </a:solidFill>
                <a:effectLst/>
                <a:latin typeface="Times New Roman" pitchFamily="18" charset="0"/>
                <a:ea typeface="宋体" charset="-122"/>
                <a:cs typeface="+mn-cs"/>
              </a:rPr>
              <a:t>BBS</a:t>
            </a:r>
            <a:r>
              <a:rPr kumimoji="1" lang="zh-CN" altLang="en-US" sz="1200" b="0" i="0" kern="1200" dirty="0">
                <a:solidFill>
                  <a:schemeClr val="tx1"/>
                </a:solidFill>
                <a:effectLst/>
                <a:latin typeface="Times New Roman" pitchFamily="18" charset="0"/>
                <a:ea typeface="宋体" charset="-122"/>
                <a:cs typeface="+mn-cs"/>
              </a:rPr>
              <a:t>并且安全存储消息和文件而创造了</a:t>
            </a:r>
            <a:r>
              <a:rPr kumimoji="1" lang="en-US" altLang="zh-CN" sz="1200" b="0" i="0" kern="1200" dirty="0">
                <a:solidFill>
                  <a:schemeClr val="tx1"/>
                </a:solidFill>
                <a:effectLst/>
                <a:latin typeface="Times New Roman" pitchFamily="18" charset="0"/>
                <a:ea typeface="宋体" charset="-122"/>
                <a:cs typeface="+mn-cs"/>
              </a:rPr>
              <a:t>PGP</a:t>
            </a:r>
            <a:r>
              <a:rPr kumimoji="1" lang="zh-CN" altLang="en-US" sz="1200" b="0" i="0" kern="1200" dirty="0">
                <a:solidFill>
                  <a:schemeClr val="tx1"/>
                </a:solidFill>
                <a:effectLst/>
                <a:latin typeface="Times New Roman" pitchFamily="18" charset="0"/>
                <a:ea typeface="宋体" charset="-122"/>
                <a:cs typeface="+mn-cs"/>
              </a:rPr>
              <a:t>加密</a:t>
            </a:r>
            <a:endParaRPr kumimoji="1" lang="en-US" altLang="zh-CN" sz="1200" b="0" i="0" kern="1200" dirty="0">
              <a:solidFill>
                <a:schemeClr val="tx1"/>
              </a:solidFill>
              <a:effectLst/>
              <a:latin typeface="Times New Roman" pitchFamily="18" charset="0"/>
              <a:ea typeface="宋体" charset="-122"/>
              <a:cs typeface="+mn-cs"/>
            </a:endParaRPr>
          </a:p>
          <a:p>
            <a:r>
              <a:rPr kumimoji="1" lang="en-US" altLang="zh-CN" sz="1200" b="0" i="0" kern="1200" dirty="0">
                <a:solidFill>
                  <a:schemeClr val="tx1"/>
                </a:solidFill>
                <a:effectLst/>
                <a:latin typeface="Times New Roman" pitchFamily="18" charset="0"/>
                <a:ea typeface="宋体" charset="-122"/>
                <a:cs typeface="+mn-cs"/>
              </a:rPr>
              <a:t>1991</a:t>
            </a:r>
            <a:r>
              <a:rPr kumimoji="1" lang="zh-CN" altLang="en-US" sz="1200" b="0" i="0" kern="1200" dirty="0">
                <a:solidFill>
                  <a:schemeClr val="tx1"/>
                </a:solidFill>
                <a:effectLst/>
                <a:latin typeface="Times New Roman" pitchFamily="18" charset="0"/>
                <a:ea typeface="宋体" charset="-122"/>
                <a:cs typeface="+mn-cs"/>
              </a:rPr>
              <a:t>年的某天，我把</a:t>
            </a:r>
            <a:r>
              <a:rPr kumimoji="1" lang="en-US" altLang="zh-CN" sz="1200" b="0" i="0" kern="1200" dirty="0">
                <a:solidFill>
                  <a:schemeClr val="tx1"/>
                </a:solidFill>
                <a:effectLst/>
                <a:latin typeface="Times New Roman" pitchFamily="18" charset="0"/>
                <a:ea typeface="宋体" charset="-122"/>
                <a:cs typeface="+mn-cs"/>
              </a:rPr>
              <a:t>PGP</a:t>
            </a:r>
            <a:r>
              <a:rPr kumimoji="1" lang="zh-CN" altLang="en-US" sz="1200" b="0" i="0" kern="1200" dirty="0">
                <a:solidFill>
                  <a:schemeClr val="tx1"/>
                </a:solidFill>
                <a:effectLst/>
                <a:latin typeface="Times New Roman" pitchFamily="18" charset="0"/>
                <a:ea typeface="宋体" charset="-122"/>
                <a:cs typeface="+mn-cs"/>
              </a:rPr>
              <a:t>的第一版发给我几个朋友，以便上传到互联网。我最先发给</a:t>
            </a:r>
            <a:r>
              <a:rPr kumimoji="1" lang="en-US" altLang="zh-CN" sz="1200" b="0" i="0" kern="1200" dirty="0">
                <a:solidFill>
                  <a:schemeClr val="tx1"/>
                </a:solidFill>
                <a:effectLst/>
                <a:latin typeface="Times New Roman" pitchFamily="18" charset="0"/>
                <a:ea typeface="宋体" charset="-122"/>
                <a:cs typeface="+mn-cs"/>
              </a:rPr>
              <a:t>Allan </a:t>
            </a:r>
            <a:r>
              <a:rPr kumimoji="1" lang="en-US" altLang="zh-CN" sz="1200" b="0" i="0" kern="1200" dirty="0" err="1">
                <a:solidFill>
                  <a:schemeClr val="tx1"/>
                </a:solidFill>
                <a:effectLst/>
                <a:latin typeface="Times New Roman" pitchFamily="18" charset="0"/>
                <a:ea typeface="宋体" charset="-122"/>
                <a:cs typeface="+mn-cs"/>
              </a:rPr>
              <a:t>Hoeltje</a:t>
            </a:r>
            <a:r>
              <a:rPr kumimoji="1" lang="zh-CN" altLang="en-US" sz="1200" b="0" i="0" kern="1200" dirty="0">
                <a:solidFill>
                  <a:schemeClr val="tx1"/>
                </a:solidFill>
                <a:effectLst/>
                <a:latin typeface="Times New Roman" pitchFamily="18" charset="0"/>
                <a:ea typeface="宋体" charset="-122"/>
                <a:cs typeface="+mn-cs"/>
              </a:rPr>
              <a:t>，他把这个程序发到了</a:t>
            </a:r>
            <a:r>
              <a:rPr kumimoji="1" lang="en-US" altLang="zh-CN" sz="1200" b="0" i="0" kern="1200" dirty="0" err="1">
                <a:solidFill>
                  <a:schemeClr val="tx1"/>
                </a:solidFill>
                <a:effectLst/>
                <a:latin typeface="Times New Roman" pitchFamily="18" charset="0"/>
                <a:ea typeface="宋体" charset="-122"/>
                <a:cs typeface="+mn-cs"/>
              </a:rPr>
              <a:t>Peacenet</a:t>
            </a:r>
            <a:r>
              <a:rPr kumimoji="1" lang="zh-CN" altLang="en-US" sz="1200" b="0" i="0" kern="1200" dirty="0">
                <a:solidFill>
                  <a:schemeClr val="tx1"/>
                </a:solidFill>
                <a:effectLst/>
                <a:latin typeface="Times New Roman" pitchFamily="18" charset="0"/>
                <a:ea typeface="宋体" charset="-122"/>
                <a:cs typeface="+mn-cs"/>
              </a:rPr>
              <a:t>，一个针对草根政治组织</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特别是“和平运动”</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的</a:t>
            </a:r>
            <a:r>
              <a:rPr kumimoji="1" lang="en-US" altLang="zh-CN" sz="1200" b="0" i="0" kern="1200" dirty="0">
                <a:solidFill>
                  <a:schemeClr val="tx1"/>
                </a:solidFill>
                <a:effectLst/>
                <a:latin typeface="Times New Roman" pitchFamily="18" charset="0"/>
                <a:ea typeface="宋体" charset="-122"/>
                <a:cs typeface="+mn-cs"/>
              </a:rPr>
              <a:t>ISP</a:t>
            </a:r>
            <a:r>
              <a:rPr kumimoji="1" lang="zh-CN" altLang="en-US" sz="1200" b="0" i="0" kern="1200" dirty="0">
                <a:solidFill>
                  <a:schemeClr val="tx1"/>
                </a:solidFill>
                <a:effectLst/>
                <a:latin typeface="Times New Roman" pitchFamily="18" charset="0"/>
                <a:ea typeface="宋体" charset="-122"/>
                <a:cs typeface="+mn-cs"/>
              </a:rPr>
              <a:t>。当时全球政治活跃分子都能访问到</a:t>
            </a:r>
            <a:r>
              <a:rPr kumimoji="1" lang="en-US" altLang="zh-CN" sz="1200" b="0" i="0" kern="1200" dirty="0" err="1">
                <a:solidFill>
                  <a:schemeClr val="tx1"/>
                </a:solidFill>
                <a:effectLst/>
                <a:latin typeface="Times New Roman" pitchFamily="18" charset="0"/>
                <a:ea typeface="宋体" charset="-122"/>
                <a:cs typeface="+mn-cs"/>
              </a:rPr>
              <a:t>Peacenet</a:t>
            </a:r>
            <a:r>
              <a:rPr kumimoji="1" lang="zh-CN" altLang="en-US" sz="1200" b="0" i="0" kern="1200" dirty="0">
                <a:solidFill>
                  <a:schemeClr val="tx1"/>
                </a:solidFill>
                <a:effectLst/>
                <a:latin typeface="Times New Roman" pitchFamily="18" charset="0"/>
                <a:ea typeface="宋体" charset="-122"/>
                <a:cs typeface="+mn-cs"/>
              </a:rPr>
              <a:t>。然后我又把它上传给了</a:t>
            </a:r>
            <a:r>
              <a:rPr kumimoji="1" lang="en-US" altLang="zh-CN" sz="1200" b="0" i="0" kern="1200" dirty="0">
                <a:solidFill>
                  <a:schemeClr val="tx1"/>
                </a:solidFill>
                <a:effectLst/>
                <a:latin typeface="Times New Roman" pitchFamily="18" charset="0"/>
                <a:ea typeface="宋体" charset="-122"/>
                <a:cs typeface="+mn-cs"/>
              </a:rPr>
              <a:t>Kelly </a:t>
            </a:r>
            <a:r>
              <a:rPr kumimoji="1" lang="en-US" altLang="zh-CN" sz="1200" b="0" i="0" kern="1200" dirty="0" err="1">
                <a:solidFill>
                  <a:schemeClr val="tx1"/>
                </a:solidFill>
                <a:effectLst/>
                <a:latin typeface="Times New Roman" pitchFamily="18" charset="0"/>
                <a:ea typeface="宋体" charset="-122"/>
                <a:cs typeface="+mn-cs"/>
              </a:rPr>
              <a:t>Goen</a:t>
            </a:r>
            <a:r>
              <a:rPr kumimoji="1" lang="zh-CN" altLang="en-US" sz="1200" b="0" i="0" kern="1200" dirty="0">
                <a:solidFill>
                  <a:schemeClr val="tx1"/>
                </a:solidFill>
                <a:effectLst/>
                <a:latin typeface="Times New Roman" pitchFamily="18" charset="0"/>
                <a:ea typeface="宋体" charset="-122"/>
                <a:cs typeface="+mn-cs"/>
              </a:rPr>
              <a:t>，他接着就把源码转发到了一个专门分发源代码的</a:t>
            </a:r>
            <a:r>
              <a:rPr kumimoji="1" lang="en-US" altLang="zh-CN" sz="1200" b="0" i="0" kern="1200" dirty="0">
                <a:solidFill>
                  <a:schemeClr val="tx1"/>
                </a:solidFill>
                <a:effectLst/>
                <a:latin typeface="Times New Roman" pitchFamily="18" charset="0"/>
                <a:ea typeface="宋体" charset="-122"/>
                <a:cs typeface="+mn-cs"/>
              </a:rPr>
              <a:t>Usenet</a:t>
            </a:r>
            <a:r>
              <a:rPr kumimoji="1" lang="zh-CN" altLang="en-US" sz="1200" b="0" i="0" kern="1200" dirty="0">
                <a:solidFill>
                  <a:schemeClr val="tx1"/>
                </a:solidFill>
                <a:effectLst/>
                <a:latin typeface="Times New Roman" pitchFamily="18" charset="0"/>
                <a:ea typeface="宋体" charset="-122"/>
                <a:cs typeface="+mn-cs"/>
              </a:rPr>
              <a:t>新闻组。基于我的请求，他把该</a:t>
            </a:r>
            <a:r>
              <a:rPr kumimoji="1" lang="en-US" altLang="zh-CN" sz="1200" b="0" i="0" kern="1200" dirty="0">
                <a:solidFill>
                  <a:schemeClr val="tx1"/>
                </a:solidFill>
                <a:effectLst/>
                <a:latin typeface="Times New Roman" pitchFamily="18" charset="0"/>
                <a:ea typeface="宋体" charset="-122"/>
                <a:cs typeface="+mn-cs"/>
              </a:rPr>
              <a:t>Usenet</a:t>
            </a:r>
            <a:r>
              <a:rPr kumimoji="1" lang="zh-CN" altLang="en-US" sz="1200" b="0" i="0" kern="1200" dirty="0">
                <a:solidFill>
                  <a:schemeClr val="tx1"/>
                </a:solidFill>
                <a:effectLst/>
                <a:latin typeface="Times New Roman" pitchFamily="18" charset="0"/>
                <a:ea typeface="宋体" charset="-122"/>
                <a:cs typeface="+mn-cs"/>
              </a:rPr>
              <a:t>权限改为了“仅限美国”。</a:t>
            </a:r>
            <a:r>
              <a:rPr kumimoji="1" lang="en-US" altLang="zh-CN" sz="1200" b="0" i="0" kern="1200" dirty="0">
                <a:solidFill>
                  <a:schemeClr val="tx1"/>
                </a:solidFill>
                <a:effectLst/>
                <a:latin typeface="Times New Roman" pitchFamily="18" charset="0"/>
                <a:ea typeface="宋体" charset="-122"/>
                <a:cs typeface="+mn-cs"/>
              </a:rPr>
              <a:t>Kelly</a:t>
            </a:r>
            <a:r>
              <a:rPr kumimoji="1" lang="zh-CN" altLang="en-US" sz="1200" b="0" i="0" kern="1200" dirty="0">
                <a:solidFill>
                  <a:schemeClr val="tx1"/>
                </a:solidFill>
                <a:effectLst/>
                <a:latin typeface="Times New Roman" pitchFamily="18" charset="0"/>
                <a:ea typeface="宋体" charset="-122"/>
                <a:cs typeface="+mn-cs"/>
              </a:rPr>
              <a:t>还把</a:t>
            </a:r>
            <a:r>
              <a:rPr kumimoji="1" lang="en-US" altLang="zh-CN" sz="1200" b="0" i="0" kern="1200" dirty="0">
                <a:solidFill>
                  <a:schemeClr val="tx1"/>
                </a:solidFill>
                <a:effectLst/>
                <a:latin typeface="Times New Roman" pitchFamily="18" charset="0"/>
                <a:ea typeface="宋体" charset="-122"/>
                <a:cs typeface="+mn-cs"/>
              </a:rPr>
              <a:t>PGP</a:t>
            </a:r>
            <a:r>
              <a:rPr kumimoji="1" lang="zh-CN" altLang="en-US" sz="1200" b="0" i="0" kern="1200" dirty="0">
                <a:solidFill>
                  <a:schemeClr val="tx1"/>
                </a:solidFill>
                <a:effectLst/>
                <a:latin typeface="Times New Roman" pitchFamily="18" charset="0"/>
                <a:ea typeface="宋体" charset="-122"/>
                <a:cs typeface="+mn-cs"/>
              </a:rPr>
              <a:t>传到了（美国）国内很多</a:t>
            </a:r>
            <a:r>
              <a:rPr kumimoji="1" lang="en-US" altLang="zh-CN" sz="1200" b="0" i="0" kern="1200" dirty="0">
                <a:solidFill>
                  <a:schemeClr val="tx1"/>
                </a:solidFill>
                <a:effectLst/>
                <a:latin typeface="Times New Roman" pitchFamily="18" charset="0"/>
                <a:ea typeface="宋体" charset="-122"/>
                <a:cs typeface="+mn-cs"/>
              </a:rPr>
              <a:t>BBS</a:t>
            </a:r>
            <a:r>
              <a:rPr kumimoji="1" lang="zh-CN" altLang="en-US" sz="1200" b="0" i="0" kern="1200" dirty="0">
                <a:solidFill>
                  <a:schemeClr val="tx1"/>
                </a:solidFill>
                <a:effectLst/>
                <a:latin typeface="Times New Roman" pitchFamily="18" charset="0"/>
                <a:ea typeface="宋体" charset="-122"/>
                <a:cs typeface="+mn-cs"/>
              </a:rPr>
              <a:t>上面。我记不太清刚开始在网上贴是</a:t>
            </a:r>
            <a:r>
              <a:rPr kumimoji="1" lang="en-US" altLang="zh-CN" sz="1200" b="0" i="0" kern="1200" dirty="0">
                <a:solidFill>
                  <a:schemeClr val="tx1"/>
                </a:solidFill>
                <a:effectLst/>
                <a:latin typeface="Times New Roman" pitchFamily="18" charset="0"/>
                <a:ea typeface="宋体" charset="-122"/>
                <a:cs typeface="+mn-cs"/>
              </a:rPr>
              <a:t>6</a:t>
            </a:r>
            <a:r>
              <a:rPr kumimoji="1" lang="zh-CN" altLang="en-US" sz="1200" b="0" i="0" kern="1200" dirty="0">
                <a:solidFill>
                  <a:schemeClr val="tx1"/>
                </a:solidFill>
                <a:effectLst/>
                <a:latin typeface="Times New Roman" pitchFamily="18" charset="0"/>
                <a:ea typeface="宋体" charset="-122"/>
                <a:cs typeface="+mn-cs"/>
              </a:rPr>
              <a:t>月</a:t>
            </a:r>
            <a:r>
              <a:rPr kumimoji="1" lang="en-US" altLang="zh-CN" sz="1200" b="0" i="0" kern="1200" dirty="0">
                <a:solidFill>
                  <a:schemeClr val="tx1"/>
                </a:solidFill>
                <a:effectLst/>
                <a:latin typeface="Times New Roman" pitchFamily="18" charset="0"/>
                <a:ea typeface="宋体" charset="-122"/>
                <a:cs typeface="+mn-cs"/>
              </a:rPr>
              <a:t>5</a:t>
            </a:r>
            <a:r>
              <a:rPr kumimoji="1" lang="zh-CN" altLang="en-US" sz="1200" b="0" i="0" kern="1200" dirty="0">
                <a:solidFill>
                  <a:schemeClr val="tx1"/>
                </a:solidFill>
                <a:effectLst/>
                <a:latin typeface="Times New Roman" pitchFamily="18" charset="0"/>
                <a:ea typeface="宋体" charset="-122"/>
                <a:cs typeface="+mn-cs"/>
              </a:rPr>
              <a:t>号还是</a:t>
            </a:r>
            <a:r>
              <a:rPr kumimoji="1" lang="en-US" altLang="zh-CN" sz="1200" b="0" i="0" kern="1200" dirty="0">
                <a:solidFill>
                  <a:schemeClr val="tx1"/>
                </a:solidFill>
                <a:effectLst/>
                <a:latin typeface="Times New Roman" pitchFamily="18" charset="0"/>
                <a:ea typeface="宋体" charset="-122"/>
                <a:cs typeface="+mn-cs"/>
              </a:rPr>
              <a:t>6</a:t>
            </a:r>
            <a:r>
              <a:rPr kumimoji="1" lang="zh-CN" altLang="en-US" sz="1200" b="0" i="0" kern="1200" dirty="0">
                <a:solidFill>
                  <a:schemeClr val="tx1"/>
                </a:solidFill>
                <a:effectLst/>
                <a:latin typeface="Times New Roman" pitchFamily="18" charset="0"/>
                <a:ea typeface="宋体" charset="-122"/>
                <a:cs typeface="+mn-cs"/>
              </a:rPr>
              <a:t>号</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r>
              <a:rPr kumimoji="1" lang="en-US" altLang="zh-CN" sz="1200" b="0" i="0" kern="1200" dirty="0">
                <a:solidFill>
                  <a:schemeClr val="tx1"/>
                </a:solidFill>
                <a:effectLst/>
                <a:latin typeface="Times New Roman" pitchFamily="18" charset="0"/>
                <a:ea typeface="宋体" charset="-122"/>
                <a:cs typeface="+mn-cs"/>
              </a:rPr>
              <a:t>1991 </a:t>
            </a:r>
            <a:r>
              <a:rPr kumimoji="1" lang="zh-CN" altLang="en-US" sz="1200" b="0" i="0" kern="1200" dirty="0">
                <a:solidFill>
                  <a:schemeClr val="tx1"/>
                </a:solidFill>
                <a:effectLst/>
                <a:latin typeface="Times New Roman" pitchFamily="18" charset="0"/>
                <a:ea typeface="宋体" charset="-122"/>
                <a:cs typeface="+mn-cs"/>
              </a:rPr>
              <a:t>年，菲利普</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齐墨尔曼发表了良好隐私密码法（</a:t>
            </a:r>
            <a:r>
              <a:rPr kumimoji="1" lang="en-US" altLang="zh-CN" sz="1200" b="0" i="0" kern="1200" dirty="0">
                <a:solidFill>
                  <a:schemeClr val="tx1"/>
                </a:solidFill>
                <a:effectLst/>
                <a:latin typeface="Times New Roman" pitchFamily="18" charset="0"/>
                <a:ea typeface="宋体" charset="-122"/>
                <a:cs typeface="+mn-cs"/>
              </a:rPr>
              <a:t>PGP</a:t>
            </a:r>
            <a:r>
              <a:rPr kumimoji="1" lang="zh-CN" altLang="en-US" sz="1200" b="0" i="0" kern="1200" dirty="0">
                <a:solidFill>
                  <a:schemeClr val="tx1"/>
                </a:solidFill>
                <a:effectLst/>
                <a:latin typeface="Times New Roman" pitchFamily="18" charset="0"/>
                <a:ea typeface="宋体" charset="-122"/>
                <a:cs typeface="+mn-cs"/>
              </a:rPr>
              <a:t>）的程式，包括程式码与执行档，皆放在公开 </a:t>
            </a:r>
            <a:r>
              <a:rPr kumimoji="1" lang="en-US" altLang="zh-CN" sz="1200" b="0" i="0" kern="1200" dirty="0">
                <a:solidFill>
                  <a:schemeClr val="tx1"/>
                </a:solidFill>
                <a:effectLst/>
                <a:latin typeface="Times New Roman" pitchFamily="18" charset="0"/>
                <a:ea typeface="宋体" charset="-122"/>
                <a:cs typeface="+mn-cs"/>
              </a:rPr>
              <a:t>FTP </a:t>
            </a:r>
            <a:r>
              <a:rPr kumimoji="1" lang="zh-CN" altLang="en-US" sz="1200" b="0" i="0" kern="1200" dirty="0">
                <a:solidFill>
                  <a:schemeClr val="tx1"/>
                </a:solidFill>
                <a:effectLst/>
                <a:latin typeface="Times New Roman" pitchFamily="18" charset="0"/>
                <a:ea typeface="宋体" charset="-122"/>
                <a:cs typeface="+mn-cs"/>
              </a:rPr>
              <a:t>站上，供人自由下载。第一个版本的 </a:t>
            </a:r>
            <a:r>
              <a:rPr kumimoji="1" lang="en-US" altLang="zh-CN" sz="1200" b="0" i="0" kern="1200" dirty="0">
                <a:solidFill>
                  <a:schemeClr val="tx1"/>
                </a:solidFill>
                <a:effectLst/>
                <a:latin typeface="Times New Roman" pitchFamily="18" charset="0"/>
                <a:ea typeface="宋体" charset="-122"/>
                <a:cs typeface="+mn-cs"/>
              </a:rPr>
              <a:t>PGP </a:t>
            </a:r>
            <a:r>
              <a:rPr kumimoji="1" lang="zh-CN" altLang="en-US" sz="1200" b="0" i="0" kern="1200" dirty="0">
                <a:solidFill>
                  <a:schemeClr val="tx1"/>
                </a:solidFill>
                <a:effectLst/>
                <a:latin typeface="Times New Roman" pitchFamily="18" charset="0"/>
                <a:ea typeface="宋体" charset="-122"/>
                <a:cs typeface="+mn-cs"/>
              </a:rPr>
              <a:t>程式与其中使用的加密算法 </a:t>
            </a:r>
            <a:r>
              <a:rPr kumimoji="1" lang="en-US" altLang="zh-CN" sz="1200" b="0" i="0" kern="1200" dirty="0" err="1">
                <a:solidFill>
                  <a:schemeClr val="tx1"/>
                </a:solidFill>
                <a:effectLst/>
                <a:latin typeface="Times New Roman" pitchFamily="18" charset="0"/>
                <a:ea typeface="宋体" charset="-122"/>
                <a:cs typeface="+mn-cs"/>
              </a:rPr>
              <a:t>BassOmatic</a:t>
            </a:r>
            <a:r>
              <a:rPr kumimoji="1" lang="en-US" altLang="zh-CN" sz="1200" b="0" i="0" kern="1200" dirty="0">
                <a:solidFill>
                  <a:schemeClr val="tx1"/>
                </a:solidFill>
                <a:effectLst/>
                <a:latin typeface="Times New Roman" pitchFamily="18" charset="0"/>
                <a:ea typeface="宋体" charset="-122"/>
                <a:cs typeface="+mn-cs"/>
              </a:rPr>
              <a:t> </a:t>
            </a:r>
            <a:r>
              <a:rPr kumimoji="1" lang="zh-CN" altLang="en-US" sz="1200" b="0" i="0" kern="1200" dirty="0">
                <a:solidFill>
                  <a:schemeClr val="tx1"/>
                </a:solidFill>
                <a:effectLst/>
                <a:latin typeface="Times New Roman" pitchFamily="18" charset="0"/>
                <a:ea typeface="宋体" charset="-122"/>
                <a:cs typeface="+mn-cs"/>
              </a:rPr>
              <a:t>都是由齐默尔曼发展出来。</a:t>
            </a:r>
          </a:p>
          <a:p>
            <a:r>
              <a:rPr kumimoji="1" lang="zh-CN" altLang="en-US" sz="1200" b="0" i="0" kern="1200" dirty="0">
                <a:solidFill>
                  <a:schemeClr val="tx1"/>
                </a:solidFill>
                <a:effectLst/>
                <a:latin typeface="Times New Roman" pitchFamily="18" charset="0"/>
                <a:ea typeface="宋体" charset="-122"/>
                <a:cs typeface="+mn-cs"/>
              </a:rPr>
              <a:t>因为 </a:t>
            </a:r>
            <a:r>
              <a:rPr kumimoji="1" lang="en-US" altLang="zh-CN" sz="1200" b="0" i="0" kern="1200" dirty="0">
                <a:solidFill>
                  <a:schemeClr val="tx1"/>
                </a:solidFill>
                <a:effectLst/>
                <a:latin typeface="Times New Roman" pitchFamily="18" charset="0"/>
                <a:ea typeface="宋体" charset="-122"/>
                <a:cs typeface="+mn-cs"/>
              </a:rPr>
              <a:t>PGP </a:t>
            </a:r>
            <a:r>
              <a:rPr kumimoji="1" lang="zh-CN" altLang="en-US" sz="1200" b="0" i="0" kern="1200" dirty="0">
                <a:solidFill>
                  <a:schemeClr val="tx1"/>
                </a:solidFill>
                <a:effectLst/>
                <a:latin typeface="Times New Roman" pitchFamily="18" charset="0"/>
                <a:ea typeface="宋体" charset="-122"/>
                <a:cs typeface="+mn-cs"/>
              </a:rPr>
              <a:t>中使用了 </a:t>
            </a:r>
            <a:r>
              <a:rPr kumimoji="1" lang="en-US" altLang="zh-CN" sz="1200" b="0" i="0" kern="1200" dirty="0">
                <a:solidFill>
                  <a:schemeClr val="tx1"/>
                </a:solidFill>
                <a:effectLst/>
                <a:latin typeface="Times New Roman" pitchFamily="18" charset="0"/>
                <a:ea typeface="宋体" charset="-122"/>
                <a:cs typeface="+mn-cs"/>
              </a:rPr>
              <a:t>RSA </a:t>
            </a:r>
            <a:r>
              <a:rPr kumimoji="1" lang="zh-CN" altLang="en-US" sz="1200" b="0" i="0" kern="1200" dirty="0">
                <a:solidFill>
                  <a:schemeClr val="tx1"/>
                </a:solidFill>
                <a:effectLst/>
                <a:latin typeface="Times New Roman" pitchFamily="18" charset="0"/>
                <a:ea typeface="宋体" charset="-122"/>
                <a:cs typeface="+mn-cs"/>
              </a:rPr>
              <a:t>算法，侵犯了专利权，</a:t>
            </a:r>
            <a:r>
              <a:rPr kumimoji="1" lang="en-US" altLang="zh-CN" sz="1200" b="0" i="0" kern="1200" dirty="0">
                <a:solidFill>
                  <a:schemeClr val="tx1"/>
                </a:solidFill>
                <a:effectLst/>
                <a:latin typeface="Times New Roman" pitchFamily="18" charset="0"/>
                <a:ea typeface="宋体" charset="-122"/>
                <a:cs typeface="+mn-cs"/>
              </a:rPr>
              <a:t>RSA Security </a:t>
            </a:r>
            <a:r>
              <a:rPr kumimoji="1" lang="zh-CN" altLang="en-US" sz="1200" b="0" i="0" kern="1200" dirty="0">
                <a:solidFill>
                  <a:schemeClr val="tx1"/>
                </a:solidFill>
                <a:effectLst/>
                <a:latin typeface="Times New Roman" pitchFamily="18" charset="0"/>
                <a:ea typeface="宋体" charset="-122"/>
                <a:cs typeface="+mn-cs"/>
              </a:rPr>
              <a:t>公司向美国政府提出报告。美国政府长期将密码学视为是军需品，需要管制。</a:t>
            </a:r>
          </a:p>
          <a:p>
            <a:r>
              <a:rPr kumimoji="1" lang="zh-CN" altLang="en-US" sz="1200" b="0" i="0" kern="1200" dirty="0">
                <a:solidFill>
                  <a:schemeClr val="tx1"/>
                </a:solidFill>
                <a:effectLst/>
                <a:latin typeface="Times New Roman" pitchFamily="18" charset="0"/>
                <a:ea typeface="宋体" charset="-122"/>
                <a:cs typeface="+mn-cs"/>
              </a:rPr>
              <a:t>根据美国出口管理法案中的定义，加密系统使用大于 </a:t>
            </a:r>
            <a:r>
              <a:rPr kumimoji="1" lang="en-US" altLang="zh-CN" sz="1200" b="0" i="0" kern="1200" dirty="0">
                <a:solidFill>
                  <a:schemeClr val="tx1"/>
                </a:solidFill>
                <a:effectLst/>
                <a:latin typeface="Times New Roman" pitchFamily="18" charset="0"/>
                <a:ea typeface="宋体" charset="-122"/>
                <a:cs typeface="+mn-cs"/>
              </a:rPr>
              <a:t>40 </a:t>
            </a:r>
            <a:r>
              <a:rPr kumimoji="1" lang="zh-CN" altLang="en-US" sz="1200" b="0" i="0" kern="1200" dirty="0">
                <a:solidFill>
                  <a:schemeClr val="tx1"/>
                </a:solidFill>
                <a:effectLst/>
                <a:latin typeface="Times New Roman" pitchFamily="18" charset="0"/>
                <a:ea typeface="宋体" charset="-122"/>
                <a:cs typeface="+mn-cs"/>
              </a:rPr>
              <a:t>位的密钥将被认为是军需品。</a:t>
            </a:r>
            <a:r>
              <a:rPr kumimoji="1" lang="en-US" altLang="zh-CN" sz="1200" b="0" i="0" kern="1200" dirty="0">
                <a:solidFill>
                  <a:schemeClr val="tx1"/>
                </a:solidFill>
                <a:effectLst/>
                <a:latin typeface="Times New Roman" pitchFamily="18" charset="0"/>
                <a:ea typeface="宋体" charset="-122"/>
                <a:cs typeface="+mn-cs"/>
              </a:rPr>
              <a:t>PGP </a:t>
            </a:r>
            <a:r>
              <a:rPr kumimoji="1" lang="zh-CN" altLang="en-US" sz="1200" b="0" i="0" kern="1200" dirty="0">
                <a:solidFill>
                  <a:schemeClr val="tx1"/>
                </a:solidFill>
                <a:effectLst/>
                <a:latin typeface="Times New Roman" pitchFamily="18" charset="0"/>
                <a:ea typeface="宋体" charset="-122"/>
                <a:cs typeface="+mn-cs"/>
              </a:rPr>
              <a:t>从没有使用小于 </a:t>
            </a:r>
            <a:r>
              <a:rPr kumimoji="1" lang="en-US" altLang="zh-CN" sz="1200" b="0" i="0" kern="1200" dirty="0">
                <a:solidFill>
                  <a:schemeClr val="tx1"/>
                </a:solidFill>
                <a:effectLst/>
                <a:latin typeface="Times New Roman" pitchFamily="18" charset="0"/>
                <a:ea typeface="宋体" charset="-122"/>
                <a:cs typeface="+mn-cs"/>
              </a:rPr>
              <a:t>128 </a:t>
            </a:r>
            <a:r>
              <a:rPr kumimoji="1" lang="zh-CN" altLang="en-US" sz="1200" b="0" i="0" kern="1200" dirty="0">
                <a:solidFill>
                  <a:schemeClr val="tx1"/>
                </a:solidFill>
                <a:effectLst/>
                <a:latin typeface="Times New Roman" pitchFamily="18" charset="0"/>
                <a:ea typeface="宋体" charset="-122"/>
                <a:cs typeface="+mn-cs"/>
              </a:rPr>
              <a:t>位的密钥，因此在那时被如此认定。如果被判有罪，这将会是严重的罪行。</a:t>
            </a:r>
          </a:p>
          <a:p>
            <a:r>
              <a:rPr kumimoji="1" lang="zh-CN" altLang="en-US" sz="1200" b="0" i="0" kern="1200" dirty="0">
                <a:solidFill>
                  <a:schemeClr val="tx1"/>
                </a:solidFill>
                <a:effectLst/>
                <a:latin typeface="Times New Roman" pitchFamily="18" charset="0"/>
                <a:ea typeface="宋体" charset="-122"/>
                <a:cs typeface="+mn-cs"/>
              </a:rPr>
              <a:t>在美国政府启动调查之后，因为 </a:t>
            </a:r>
            <a:r>
              <a:rPr kumimoji="1" lang="en-US" altLang="zh-CN" sz="1200" b="0" i="0" kern="1200" dirty="0">
                <a:solidFill>
                  <a:schemeClr val="tx1"/>
                </a:solidFill>
                <a:effectLst/>
                <a:latin typeface="Times New Roman" pitchFamily="18" charset="0"/>
                <a:ea typeface="宋体" charset="-122"/>
                <a:cs typeface="+mn-cs"/>
              </a:rPr>
              <a:t>PGP </a:t>
            </a:r>
            <a:r>
              <a:rPr kumimoji="1" lang="zh-CN" altLang="en-US" sz="1200" b="0" i="0" kern="1200" dirty="0">
                <a:solidFill>
                  <a:schemeClr val="tx1"/>
                </a:solidFill>
                <a:effectLst/>
                <a:latin typeface="Times New Roman" pitchFamily="18" charset="0"/>
                <a:ea typeface="宋体" charset="-122"/>
                <a:cs typeface="+mn-cs"/>
              </a:rPr>
              <a:t>中使用的密钥，齐默尔曼被指控违反了武器出口限制法案（</a:t>
            </a:r>
            <a:r>
              <a:rPr kumimoji="1" lang="en-US" altLang="zh-CN" sz="1200" b="0" i="0" kern="1200" dirty="0">
                <a:solidFill>
                  <a:schemeClr val="tx1"/>
                </a:solidFill>
                <a:effectLst/>
                <a:latin typeface="Times New Roman" pitchFamily="18" charset="0"/>
                <a:ea typeface="宋体" charset="-122"/>
                <a:cs typeface="+mn-cs"/>
              </a:rPr>
              <a:t>Arms Export Control Act</a:t>
            </a:r>
            <a:r>
              <a:rPr kumimoji="1" lang="zh-CN" altLang="en-US" sz="1200" b="0" i="0" kern="1200" dirty="0">
                <a:solidFill>
                  <a:schemeClr val="tx1"/>
                </a:solidFill>
                <a:effectLst/>
                <a:latin typeface="Times New Roman" pitchFamily="18" charset="0"/>
                <a:ea typeface="宋体" charset="-122"/>
                <a:cs typeface="+mn-cs"/>
              </a:rPr>
              <a:t>）。经过三年的调查，齐默尔曼最终并未被起诉。</a:t>
            </a:r>
          </a:p>
          <a:p>
            <a:r>
              <a:rPr kumimoji="1" lang="zh-CN" altLang="en-US" sz="1200" b="0" i="0" kern="1200" dirty="0">
                <a:solidFill>
                  <a:schemeClr val="tx1"/>
                </a:solidFill>
                <a:effectLst/>
                <a:latin typeface="Times New Roman" pitchFamily="18" charset="0"/>
                <a:ea typeface="宋体" charset="-122"/>
                <a:cs typeface="+mn-cs"/>
              </a:rPr>
              <a:t>齐默曼使用了一种富有想象力的方法来对抗这一规定。他将 </a:t>
            </a:r>
            <a:r>
              <a:rPr kumimoji="1" lang="en-US" altLang="zh-CN" sz="1200" b="0" i="0" kern="1200" dirty="0">
                <a:solidFill>
                  <a:schemeClr val="tx1"/>
                </a:solidFill>
                <a:effectLst/>
                <a:latin typeface="Times New Roman" pitchFamily="18" charset="0"/>
                <a:ea typeface="宋体" charset="-122"/>
                <a:cs typeface="+mn-cs"/>
              </a:rPr>
              <a:t>PGP </a:t>
            </a:r>
            <a:r>
              <a:rPr kumimoji="1" lang="zh-CN" altLang="en-US" sz="1200" b="0" i="0" kern="1200" dirty="0">
                <a:solidFill>
                  <a:schemeClr val="tx1"/>
                </a:solidFill>
                <a:effectLst/>
                <a:latin typeface="Times New Roman" pitchFamily="18" charset="0"/>
                <a:ea typeface="宋体" charset="-122"/>
                <a:cs typeface="+mn-cs"/>
              </a:rPr>
              <a:t>的全套源代码出版成一本书，由 </a:t>
            </a:r>
            <a:r>
              <a:rPr kumimoji="1" lang="en-US" altLang="zh-CN" sz="1200" b="0" i="0" kern="1200" dirty="0">
                <a:solidFill>
                  <a:schemeClr val="tx1"/>
                </a:solidFill>
                <a:effectLst/>
                <a:latin typeface="Times New Roman" pitchFamily="18" charset="0"/>
                <a:ea typeface="宋体" charset="-122"/>
                <a:cs typeface="+mn-cs"/>
              </a:rPr>
              <a:t>MIT </a:t>
            </a:r>
            <a:r>
              <a:rPr kumimoji="1" lang="zh-CN" altLang="en-US" sz="1200" b="0" i="0" kern="1200" dirty="0">
                <a:solidFill>
                  <a:schemeClr val="tx1"/>
                </a:solidFill>
                <a:effectLst/>
                <a:latin typeface="Times New Roman" pitchFamily="18" charset="0"/>
                <a:ea typeface="宋体" charset="-122"/>
                <a:cs typeface="+mn-cs"/>
              </a:rPr>
              <a:t>出版社发行，受到了广泛欢迎。任何想要构建自己的 </a:t>
            </a:r>
            <a:r>
              <a:rPr kumimoji="1" lang="en-US" altLang="zh-CN" sz="1200" b="0" i="0" kern="1200" dirty="0">
                <a:solidFill>
                  <a:schemeClr val="tx1"/>
                </a:solidFill>
                <a:effectLst/>
                <a:latin typeface="Times New Roman" pitchFamily="18" charset="0"/>
                <a:ea typeface="宋体" charset="-122"/>
                <a:cs typeface="+mn-cs"/>
              </a:rPr>
              <a:t>PGP </a:t>
            </a:r>
            <a:r>
              <a:rPr kumimoji="1" lang="zh-CN" altLang="en-US" sz="1200" b="0" i="0" kern="1200" dirty="0">
                <a:solidFill>
                  <a:schemeClr val="tx1"/>
                </a:solidFill>
                <a:effectLst/>
                <a:latin typeface="Times New Roman" pitchFamily="18" charset="0"/>
                <a:ea typeface="宋体" charset="-122"/>
                <a:cs typeface="+mn-cs"/>
              </a:rPr>
              <a:t>版本的人只需买下这本 </a:t>
            </a:r>
            <a:r>
              <a:rPr kumimoji="1" lang="en-US" altLang="zh-CN" sz="1200" b="0" i="0" kern="1200" dirty="0">
                <a:solidFill>
                  <a:schemeClr val="tx1"/>
                </a:solidFill>
                <a:effectLst/>
                <a:latin typeface="Times New Roman" pitchFamily="18" charset="0"/>
                <a:ea typeface="宋体" charset="-122"/>
                <a:cs typeface="+mn-cs"/>
              </a:rPr>
              <a:t>60 </a:t>
            </a:r>
            <a:r>
              <a:rPr kumimoji="1" lang="zh-CN" altLang="en-US" sz="1200" b="0" i="0" kern="1200" dirty="0">
                <a:solidFill>
                  <a:schemeClr val="tx1"/>
                </a:solidFill>
                <a:effectLst/>
                <a:latin typeface="Times New Roman" pitchFamily="18" charset="0"/>
                <a:ea typeface="宋体" charset="-122"/>
                <a:cs typeface="+mn-cs"/>
              </a:rPr>
              <a:t>美元的书，切掉封面，分离页面，然后使用 </a:t>
            </a:r>
            <a:r>
              <a:rPr kumimoji="1" lang="en-US" altLang="zh-CN" sz="1200" b="0" i="0" kern="1200" dirty="0">
                <a:solidFill>
                  <a:schemeClr val="tx1"/>
                </a:solidFill>
                <a:effectLst/>
                <a:latin typeface="Times New Roman" pitchFamily="18" charset="0"/>
                <a:ea typeface="宋体" charset="-122"/>
                <a:cs typeface="+mn-cs"/>
              </a:rPr>
              <a:t>OCR</a:t>
            </a:r>
            <a:r>
              <a:rPr kumimoji="1" lang="zh-CN" altLang="en-US" sz="1200" b="0" i="0" kern="1200" dirty="0">
                <a:solidFill>
                  <a:schemeClr val="tx1"/>
                </a:solidFill>
                <a:effectLst/>
                <a:latin typeface="Times New Roman" pitchFamily="18" charset="0"/>
                <a:ea typeface="宋体" charset="-122"/>
                <a:cs typeface="+mn-cs"/>
              </a:rPr>
              <a:t>（文字扫描识别）程序进行扫描和文字识别（或者直接输入），生成一系列的源代码文本文档。接下来便可以使用自由分发的 </a:t>
            </a:r>
            <a:r>
              <a:rPr kumimoji="1" lang="en-US" altLang="zh-CN" sz="1200" b="0" i="0" kern="1200" dirty="0">
                <a:solidFill>
                  <a:schemeClr val="tx1"/>
                </a:solidFill>
                <a:effectLst/>
                <a:latin typeface="Times New Roman" pitchFamily="18" charset="0"/>
                <a:ea typeface="宋体" charset="-122"/>
                <a:cs typeface="+mn-cs"/>
              </a:rPr>
              <a:t>GCC </a:t>
            </a:r>
            <a:r>
              <a:rPr kumimoji="1" lang="zh-CN" altLang="en-US" sz="1200" b="0" i="0" kern="1200" dirty="0">
                <a:solidFill>
                  <a:schemeClr val="tx1"/>
                </a:solidFill>
                <a:effectLst/>
                <a:latin typeface="Times New Roman" pitchFamily="18" charset="0"/>
                <a:ea typeface="宋体" charset="-122"/>
                <a:cs typeface="+mn-cs"/>
              </a:rPr>
              <a:t>来编译程序。</a:t>
            </a:r>
            <a:r>
              <a:rPr kumimoji="1" lang="en-US" altLang="zh-CN" sz="1200" b="0" i="0" kern="1200" dirty="0">
                <a:solidFill>
                  <a:schemeClr val="tx1"/>
                </a:solidFill>
                <a:effectLst/>
                <a:latin typeface="Times New Roman" pitchFamily="18" charset="0"/>
                <a:ea typeface="宋体" charset="-122"/>
                <a:cs typeface="+mn-cs"/>
              </a:rPr>
              <a:t>PGP </a:t>
            </a:r>
            <a:r>
              <a:rPr kumimoji="1" lang="zh-CN" altLang="en-US" sz="1200" b="0" i="0" kern="1200" dirty="0">
                <a:solidFill>
                  <a:schemeClr val="tx1"/>
                </a:solidFill>
                <a:effectLst/>
                <a:latin typeface="Times New Roman" pitchFamily="18" charset="0"/>
                <a:ea typeface="宋体" charset="-122"/>
                <a:cs typeface="+mn-cs"/>
              </a:rPr>
              <a:t>就是这样在全世界变得可用。声明的原则很简单：对军需品 </a:t>
            </a:r>
            <a:r>
              <a:rPr kumimoji="1" lang="en-US" altLang="zh-CN" sz="1200" b="0" i="0" kern="1200" dirty="0">
                <a:solidFill>
                  <a:schemeClr val="tx1"/>
                </a:solidFill>
                <a:effectLst/>
                <a:latin typeface="Times New Roman" pitchFamily="18" charset="0"/>
                <a:ea typeface="宋体" charset="-122"/>
                <a:cs typeface="+mn-cs"/>
              </a:rPr>
              <a:t>—— </a:t>
            </a:r>
            <a:r>
              <a:rPr kumimoji="1" lang="zh-CN" altLang="en-US" sz="1200" b="0" i="0" kern="1200" dirty="0">
                <a:solidFill>
                  <a:schemeClr val="tx1"/>
                </a:solidFill>
                <a:effectLst/>
                <a:latin typeface="Times New Roman" pitchFamily="18" charset="0"/>
                <a:ea typeface="宋体" charset="-122"/>
                <a:cs typeface="+mn-cs"/>
              </a:rPr>
              <a:t>枪支、</a:t>
            </a:r>
            <a:r>
              <a:rPr kumimoji="1" lang="en-US" altLang="zh-CN" sz="1200" b="0" i="0" kern="1200" dirty="0" err="1">
                <a:solidFill>
                  <a:schemeClr val="tx1"/>
                </a:solidFill>
                <a:effectLst/>
                <a:latin typeface="Times New Roman" pitchFamily="18" charset="0"/>
                <a:ea typeface="宋体" charset="-122"/>
                <a:cs typeface="+mn-cs"/>
              </a:rPr>
              <a:t>Zha</a:t>
            </a:r>
            <a:r>
              <a:rPr kumimoji="1" lang="zh-CN" altLang="en-US" sz="1200" b="0" i="0" kern="1200" dirty="0">
                <a:solidFill>
                  <a:schemeClr val="tx1"/>
                </a:solidFill>
                <a:effectLst/>
                <a:latin typeface="Times New Roman" pitchFamily="18" charset="0"/>
                <a:ea typeface="宋体" charset="-122"/>
                <a:cs typeface="+mn-cs"/>
              </a:rPr>
              <a:t>药、飞机和软件的出口是被限制的，然而书本出口受到 第一修正案（</a:t>
            </a:r>
            <a:r>
              <a:rPr kumimoji="1" lang="zh-CN" altLang="en-US" sz="1200" b="1" i="0" kern="1200" dirty="0">
                <a:solidFill>
                  <a:schemeClr val="tx1"/>
                </a:solidFill>
                <a:effectLst/>
                <a:latin typeface="Times New Roman" pitchFamily="18" charset="0"/>
                <a:ea typeface="宋体" charset="-122"/>
                <a:cs typeface="+mn-cs"/>
              </a:rPr>
              <a:t>言论自由部分</a:t>
            </a:r>
            <a:r>
              <a:rPr kumimoji="1" lang="zh-CN" altLang="en-US" sz="1200" b="0" i="0" kern="1200" dirty="0">
                <a:solidFill>
                  <a:schemeClr val="tx1"/>
                </a:solidFill>
                <a:effectLst/>
                <a:latin typeface="Times New Roman" pitchFamily="18" charset="0"/>
                <a:ea typeface="宋体" charset="-122"/>
                <a:cs typeface="+mn-cs"/>
              </a:rPr>
              <a:t>）的保护。这个问题从未再在法庭中检查过。</a:t>
            </a:r>
          </a:p>
          <a:p>
            <a:r>
              <a:rPr kumimoji="1" lang="en-US" altLang="zh-CN" sz="1200" b="0" i="0" kern="1200" dirty="0">
                <a:solidFill>
                  <a:schemeClr val="tx1"/>
                </a:solidFill>
                <a:effectLst/>
                <a:latin typeface="Times New Roman" pitchFamily="18" charset="0"/>
                <a:ea typeface="宋体" charset="-122"/>
                <a:cs typeface="+mn-cs"/>
              </a:rPr>
              <a:t>1996 </a:t>
            </a:r>
            <a:r>
              <a:rPr kumimoji="1" lang="zh-CN" altLang="en-US" sz="1200" b="0" i="0" kern="1200" dirty="0">
                <a:solidFill>
                  <a:schemeClr val="tx1"/>
                </a:solidFill>
                <a:effectLst/>
                <a:latin typeface="Times New Roman" pitchFamily="18" charset="0"/>
                <a:ea typeface="宋体" charset="-122"/>
                <a:cs typeface="+mn-cs"/>
              </a:rPr>
              <a:t>年，美国政府确定不起诉之后，齐默尔曼创立了 </a:t>
            </a:r>
            <a:r>
              <a:rPr kumimoji="1" lang="en-US" altLang="zh-CN" sz="1200" b="0" i="0" kern="1200" dirty="0">
                <a:solidFill>
                  <a:schemeClr val="tx1"/>
                </a:solidFill>
                <a:effectLst/>
                <a:latin typeface="Times New Roman" pitchFamily="18" charset="0"/>
                <a:ea typeface="宋体" charset="-122"/>
                <a:cs typeface="+mn-cs"/>
              </a:rPr>
              <a:t>PGP </a:t>
            </a:r>
            <a:r>
              <a:rPr kumimoji="1" lang="zh-CN" altLang="en-US" sz="1200" b="0" i="0" kern="1200" dirty="0">
                <a:solidFill>
                  <a:schemeClr val="tx1"/>
                </a:solidFill>
                <a:effectLst/>
                <a:latin typeface="Times New Roman" pitchFamily="18" charset="0"/>
                <a:ea typeface="宋体" charset="-122"/>
                <a:cs typeface="+mn-cs"/>
              </a:rPr>
              <a:t>公司，并释出新的 </a:t>
            </a:r>
            <a:r>
              <a:rPr kumimoji="1" lang="en-US" altLang="zh-CN" sz="1200" b="0" i="0" kern="1200" dirty="0">
                <a:solidFill>
                  <a:schemeClr val="tx1"/>
                </a:solidFill>
                <a:effectLst/>
                <a:latin typeface="Times New Roman" pitchFamily="18" charset="0"/>
                <a:ea typeface="宋体" charset="-122"/>
                <a:cs typeface="+mn-cs"/>
              </a:rPr>
              <a:t>PGP </a:t>
            </a:r>
            <a:r>
              <a:rPr kumimoji="1" lang="zh-CN" altLang="en-US" sz="1200" b="0" i="0" kern="1200" dirty="0">
                <a:solidFill>
                  <a:schemeClr val="tx1"/>
                </a:solidFill>
                <a:effectLst/>
                <a:latin typeface="Times New Roman" pitchFamily="18" charset="0"/>
                <a:ea typeface="宋体" charset="-122"/>
                <a:cs typeface="+mn-cs"/>
              </a:rPr>
              <a:t>程式版本。</a:t>
            </a:r>
            <a:r>
              <a:rPr kumimoji="1" lang="en-US" altLang="zh-CN" sz="1200" b="0" i="0" kern="1200" dirty="0">
                <a:solidFill>
                  <a:schemeClr val="tx1"/>
                </a:solidFill>
                <a:effectLst/>
                <a:latin typeface="Times New Roman" pitchFamily="18" charset="0"/>
                <a:ea typeface="宋体" charset="-122"/>
                <a:cs typeface="+mn-cs"/>
              </a:rPr>
              <a:t>1997 </a:t>
            </a:r>
            <a:r>
              <a:rPr kumimoji="1" lang="zh-CN" altLang="en-US" sz="1200" b="0" i="0" kern="1200" dirty="0">
                <a:solidFill>
                  <a:schemeClr val="tx1"/>
                </a:solidFill>
                <a:effectLst/>
                <a:latin typeface="Times New Roman" pitchFamily="18" charset="0"/>
                <a:ea typeface="宋体" charset="-122"/>
                <a:cs typeface="+mn-cs"/>
              </a:rPr>
              <a:t>年 </a:t>
            </a:r>
            <a:r>
              <a:rPr kumimoji="1" lang="en-US" altLang="zh-CN" sz="1200" b="0" i="0" kern="1200" dirty="0">
                <a:solidFill>
                  <a:schemeClr val="tx1"/>
                </a:solidFill>
                <a:effectLst/>
                <a:latin typeface="Times New Roman" pitchFamily="18" charset="0"/>
                <a:ea typeface="宋体" charset="-122"/>
                <a:cs typeface="+mn-cs"/>
              </a:rPr>
              <a:t>12 </a:t>
            </a:r>
            <a:r>
              <a:rPr kumimoji="1" lang="zh-CN" altLang="en-US" sz="1200" b="0" i="0" kern="1200" dirty="0">
                <a:solidFill>
                  <a:schemeClr val="tx1"/>
                </a:solidFill>
                <a:effectLst/>
                <a:latin typeface="Times New Roman" pitchFamily="18" charset="0"/>
                <a:ea typeface="宋体" charset="-122"/>
                <a:cs typeface="+mn-cs"/>
              </a:rPr>
              <a:t>月，</a:t>
            </a:r>
            <a:r>
              <a:rPr kumimoji="1" lang="en-US" altLang="zh-CN" sz="1200" b="0" i="0" kern="1200" dirty="0">
                <a:solidFill>
                  <a:schemeClr val="tx1"/>
                </a:solidFill>
                <a:effectLst/>
                <a:latin typeface="Times New Roman" pitchFamily="18" charset="0"/>
                <a:ea typeface="宋体" charset="-122"/>
                <a:cs typeface="+mn-cs"/>
              </a:rPr>
              <a:t>PGP </a:t>
            </a:r>
            <a:r>
              <a:rPr kumimoji="1" lang="zh-CN" altLang="en-US" sz="1200" b="0" i="0" kern="1200" dirty="0">
                <a:solidFill>
                  <a:schemeClr val="tx1"/>
                </a:solidFill>
                <a:effectLst/>
                <a:latin typeface="Times New Roman" pitchFamily="18" charset="0"/>
                <a:ea typeface="宋体" charset="-122"/>
                <a:cs typeface="+mn-cs"/>
              </a:rPr>
              <a:t>公司被 </a:t>
            </a:r>
            <a:r>
              <a:rPr kumimoji="1" lang="en-US" altLang="zh-CN" sz="1200" b="0" i="0" kern="1200" dirty="0">
                <a:solidFill>
                  <a:schemeClr val="tx1"/>
                </a:solidFill>
                <a:effectLst/>
                <a:latin typeface="Times New Roman" pitchFamily="18" charset="0"/>
                <a:ea typeface="宋体" charset="-122"/>
                <a:cs typeface="+mn-cs"/>
              </a:rPr>
              <a:t>Network Associates</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NAI</a:t>
            </a:r>
            <a:r>
              <a:rPr kumimoji="1" lang="zh-CN" altLang="en-US" sz="1200" b="0" i="0" kern="1200" dirty="0">
                <a:solidFill>
                  <a:schemeClr val="tx1"/>
                </a:solidFill>
                <a:effectLst/>
                <a:latin typeface="Times New Roman" pitchFamily="18" charset="0"/>
                <a:ea typeface="宋体" charset="-122"/>
                <a:cs typeface="+mn-cs"/>
              </a:rPr>
              <a:t>）并购。在并购后，接下来三年，齐默尔曼以资深成员的身份继续留在公司工作。</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14</a:t>
            </a:fld>
            <a:endParaRPr lang="en-US" altLang="zh-CN"/>
          </a:p>
        </p:txBody>
      </p:sp>
    </p:spTree>
    <p:extLst>
      <p:ext uri="{BB962C8B-B14F-4D97-AF65-F5344CB8AC3E}">
        <p14:creationId xmlns:p14="http://schemas.microsoft.com/office/powerpoint/2010/main" val="161226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kern="1200" dirty="0">
                <a:solidFill>
                  <a:schemeClr val="tx1"/>
                </a:solidFill>
                <a:effectLst/>
                <a:latin typeface="Times New Roman" pitchFamily="18" charset="0"/>
                <a:ea typeface="宋体" charset="-122"/>
                <a:cs typeface="+mn-cs"/>
              </a:rPr>
              <a:t>PGP </a:t>
            </a:r>
            <a:r>
              <a:rPr kumimoji="1" lang="zh-CN" altLang="en-US" sz="1200" b="0" i="0" kern="1200" dirty="0">
                <a:solidFill>
                  <a:schemeClr val="tx1"/>
                </a:solidFill>
                <a:effectLst/>
                <a:latin typeface="Times New Roman" pitchFamily="18" charset="0"/>
                <a:ea typeface="宋体" charset="-122"/>
                <a:cs typeface="+mn-cs"/>
              </a:rPr>
              <a:t>可以生成 </a:t>
            </a:r>
            <a:r>
              <a:rPr kumimoji="1" lang="en-US" altLang="zh-CN" sz="1200" b="0" i="0" kern="1200" dirty="0">
                <a:solidFill>
                  <a:schemeClr val="tx1"/>
                </a:solidFill>
                <a:effectLst/>
                <a:latin typeface="Times New Roman" pitchFamily="18" charset="0"/>
                <a:ea typeface="宋体" charset="-122"/>
                <a:cs typeface="+mn-cs"/>
              </a:rPr>
              <a:t>OpenPGP </a:t>
            </a:r>
            <a:r>
              <a:rPr kumimoji="1" lang="zh-CN" altLang="en-US" sz="1200" b="0" i="0" kern="1200" dirty="0">
                <a:solidFill>
                  <a:schemeClr val="tx1"/>
                </a:solidFill>
                <a:effectLst/>
                <a:latin typeface="Times New Roman" pitchFamily="18" charset="0"/>
                <a:ea typeface="宋体" charset="-122"/>
                <a:cs typeface="+mn-cs"/>
              </a:rPr>
              <a:t>中规定格式的证书，以及与 </a:t>
            </a:r>
            <a:r>
              <a:rPr kumimoji="1" lang="en-US" altLang="zh-CN" sz="1200" b="0" i="0" kern="1200" dirty="0">
                <a:solidFill>
                  <a:schemeClr val="tx1"/>
                </a:solidFill>
                <a:effectLst/>
                <a:latin typeface="Times New Roman" pitchFamily="18" charset="0"/>
                <a:ea typeface="宋体" charset="-122"/>
                <a:cs typeface="+mn-cs"/>
              </a:rPr>
              <a:t>X.509 </a:t>
            </a:r>
            <a:r>
              <a:rPr kumimoji="1" lang="zh-CN" altLang="en-US" sz="1200" b="0" i="0" kern="1200" dirty="0">
                <a:solidFill>
                  <a:schemeClr val="tx1"/>
                </a:solidFill>
                <a:effectLst/>
                <a:latin typeface="Times New Roman" pitchFamily="18" charset="0"/>
                <a:ea typeface="宋体" charset="-122"/>
                <a:cs typeface="+mn-cs"/>
              </a:rPr>
              <a:t>规范兼容的证书。此外，还可以颁发公钥的作废证明，并可以使用 </a:t>
            </a:r>
            <a:r>
              <a:rPr kumimoji="1" lang="en-US" altLang="zh-CN" sz="1200" b="0" i="0" kern="1200" dirty="0">
                <a:solidFill>
                  <a:schemeClr val="tx1"/>
                </a:solidFill>
                <a:effectLst/>
                <a:latin typeface="Times New Roman" pitchFamily="18" charset="0"/>
                <a:ea typeface="宋体" charset="-122"/>
                <a:cs typeface="+mn-cs"/>
              </a:rPr>
              <a:t>CRL </a:t>
            </a:r>
            <a:r>
              <a:rPr kumimoji="1" lang="zh-CN" altLang="en-US" sz="1200" b="0" i="0" kern="1200" dirty="0">
                <a:solidFill>
                  <a:schemeClr val="tx1"/>
                </a:solidFill>
                <a:effectLst/>
                <a:latin typeface="Times New Roman" pitchFamily="18" charset="0"/>
                <a:ea typeface="宋体" charset="-122"/>
                <a:cs typeface="+mn-cs"/>
              </a:rPr>
              <a:t>和 </a:t>
            </a:r>
            <a:r>
              <a:rPr kumimoji="1" lang="en-US" altLang="zh-CN" sz="1200" b="0" i="0" kern="1200" dirty="0">
                <a:solidFill>
                  <a:schemeClr val="tx1"/>
                </a:solidFill>
                <a:effectLst/>
                <a:latin typeface="Times New Roman" pitchFamily="18" charset="0"/>
                <a:ea typeface="宋体" charset="-122"/>
                <a:cs typeface="+mn-cs"/>
              </a:rPr>
              <a:t>OSCP </a:t>
            </a:r>
            <a:r>
              <a:rPr kumimoji="1" lang="zh-CN" altLang="en-US" sz="1200" b="0" i="0" kern="1200" dirty="0">
                <a:solidFill>
                  <a:schemeClr val="tx1"/>
                </a:solidFill>
                <a:effectLst/>
                <a:latin typeface="Times New Roman" pitchFamily="18" charset="0"/>
                <a:ea typeface="宋体" charset="-122"/>
                <a:cs typeface="+mn-cs"/>
              </a:rPr>
              <a:t>对证书进行校验。但是</a:t>
            </a:r>
            <a:r>
              <a:rPr kumimoji="1" lang="en-US" altLang="zh-CN" sz="1200" b="0" i="0" kern="1200" dirty="0" err="1">
                <a:solidFill>
                  <a:schemeClr val="tx1"/>
                </a:solidFill>
                <a:effectLst/>
                <a:latin typeface="Times New Roman" pitchFamily="18" charset="0"/>
                <a:ea typeface="宋体" charset="-122"/>
                <a:cs typeface="+mn-cs"/>
              </a:rPr>
              <a:t>GnuPG</a:t>
            </a:r>
            <a:r>
              <a:rPr kumimoji="1" lang="en-US" altLang="zh-CN" sz="1200" b="0" i="0" kern="1200" dirty="0">
                <a:solidFill>
                  <a:schemeClr val="tx1"/>
                </a:solidFill>
                <a:effectLst/>
                <a:latin typeface="Times New Roman" pitchFamily="18" charset="0"/>
                <a:ea typeface="宋体" charset="-122"/>
                <a:cs typeface="+mn-cs"/>
              </a:rPr>
              <a:t> 1.2.0 </a:t>
            </a:r>
            <a:r>
              <a:rPr kumimoji="1" lang="zh-CN" altLang="en-US" sz="1200" b="0" i="0" kern="1200" dirty="0">
                <a:solidFill>
                  <a:schemeClr val="tx1"/>
                </a:solidFill>
                <a:effectLst/>
                <a:latin typeface="Times New Roman" pitchFamily="18" charset="0"/>
                <a:ea typeface="宋体" charset="-122"/>
                <a:cs typeface="+mn-cs"/>
              </a:rPr>
              <a:t>中无法颁发与 </a:t>
            </a:r>
            <a:r>
              <a:rPr kumimoji="1" lang="en-US" altLang="zh-CN" sz="1200" b="0" i="0" kern="1200" dirty="0">
                <a:solidFill>
                  <a:schemeClr val="tx1"/>
                </a:solidFill>
                <a:effectLst/>
                <a:latin typeface="Times New Roman" pitchFamily="18" charset="0"/>
                <a:ea typeface="宋体" charset="-122"/>
                <a:cs typeface="+mn-cs"/>
              </a:rPr>
              <a:t>X.509 </a:t>
            </a:r>
            <a:r>
              <a:rPr kumimoji="1" lang="zh-CN" altLang="en-US" sz="1200" b="0" i="0" kern="1200" dirty="0">
                <a:solidFill>
                  <a:schemeClr val="tx1"/>
                </a:solidFill>
                <a:effectLst/>
                <a:latin typeface="Times New Roman" pitchFamily="18" charset="0"/>
                <a:ea typeface="宋体" charset="-122"/>
                <a:cs typeface="+mn-cs"/>
              </a:rPr>
              <a:t>规范兼容的证书。</a:t>
            </a:r>
            <a:endParaRPr kumimoji="1" lang="en-US" altLang="zh-CN" sz="1200" b="0" i="0" kern="1200" dirty="0">
              <a:solidFill>
                <a:schemeClr val="tx1"/>
              </a:solidFill>
              <a:effectLst/>
              <a:latin typeface="Times New Roman" pitchFamily="18" charset="0"/>
              <a:ea typeface="宋体" charset="-122"/>
              <a:cs typeface="+mn-cs"/>
            </a:endParaRPr>
          </a:p>
          <a:p>
            <a:r>
              <a:rPr kumimoji="1" lang="en-US" altLang="zh-CN" sz="1200" b="0" i="0" kern="1200" dirty="0">
                <a:solidFill>
                  <a:schemeClr val="tx1"/>
                </a:solidFill>
                <a:effectLst/>
                <a:latin typeface="Times New Roman" pitchFamily="18" charset="0"/>
                <a:ea typeface="宋体" charset="-122"/>
                <a:cs typeface="+mn-cs"/>
              </a:rPr>
              <a:t>radix-64 </a:t>
            </a:r>
            <a:r>
              <a:rPr kumimoji="1" lang="zh-CN" altLang="en-US" sz="1200" b="0" i="0" kern="1200" dirty="0">
                <a:solidFill>
                  <a:schemeClr val="tx1"/>
                </a:solidFill>
                <a:effectLst/>
                <a:latin typeface="Times New Roman" pitchFamily="18" charset="0"/>
                <a:ea typeface="宋体" charset="-122"/>
                <a:cs typeface="+mn-cs"/>
              </a:rPr>
              <a:t>格式是在邮件等场合中经常使用的 </a:t>
            </a:r>
            <a:r>
              <a:rPr kumimoji="1" lang="en-US" altLang="zh-CN" sz="1200" b="0" i="0" kern="1200" dirty="0">
                <a:solidFill>
                  <a:schemeClr val="tx1"/>
                </a:solidFill>
                <a:effectLst/>
                <a:latin typeface="Times New Roman" pitchFamily="18" charset="0"/>
                <a:ea typeface="宋体" charset="-122"/>
                <a:cs typeface="+mn-cs"/>
              </a:rPr>
              <a:t>base64 </a:t>
            </a:r>
            <a:r>
              <a:rPr kumimoji="1" lang="zh-CN" altLang="en-US" sz="1200" b="0" i="0" kern="1200" dirty="0">
                <a:solidFill>
                  <a:schemeClr val="tx1"/>
                </a:solidFill>
                <a:effectLst/>
                <a:latin typeface="Times New Roman" pitchFamily="18" charset="0"/>
                <a:ea typeface="宋体" charset="-122"/>
                <a:cs typeface="+mn-cs"/>
              </a:rPr>
              <a:t>编码的基础上，增加了</a:t>
            </a:r>
            <a:r>
              <a:rPr kumimoji="1" lang="zh-CN" altLang="en-US" sz="1200" b="1" i="0" kern="1200" dirty="0">
                <a:solidFill>
                  <a:schemeClr val="tx1"/>
                </a:solidFill>
                <a:effectLst/>
                <a:latin typeface="Times New Roman" pitchFamily="18" charset="0"/>
                <a:ea typeface="宋体" charset="-122"/>
                <a:cs typeface="+mn-cs"/>
              </a:rPr>
              <a:t>检测数据错误的校验和</a:t>
            </a:r>
            <a:r>
              <a:rPr kumimoji="1" lang="zh-CN" altLang="en-US" sz="1200" b="0" i="0" kern="1200" dirty="0">
                <a:solidFill>
                  <a:schemeClr val="tx1"/>
                </a:solidFill>
                <a:effectLst/>
                <a:latin typeface="Times New Roman" pitchFamily="18" charset="0"/>
                <a:ea typeface="宋体" charset="-122"/>
                <a:cs typeface="+mn-cs"/>
              </a:rPr>
              <a:t>的版本。</a:t>
            </a:r>
            <a:r>
              <a:rPr kumimoji="1" lang="en-US" altLang="zh-CN" sz="1200" b="0" i="0" kern="1200" dirty="0">
                <a:solidFill>
                  <a:schemeClr val="tx1"/>
                </a:solidFill>
                <a:effectLst/>
                <a:latin typeface="Times New Roman" pitchFamily="18" charset="0"/>
                <a:ea typeface="宋体" charset="-122"/>
                <a:cs typeface="+mn-cs"/>
              </a:rPr>
              <a:t>base64 </a:t>
            </a:r>
            <a:r>
              <a:rPr kumimoji="1" lang="zh-CN" altLang="en-US" sz="1200" b="0" i="0" kern="1200" dirty="0">
                <a:solidFill>
                  <a:schemeClr val="tx1"/>
                </a:solidFill>
                <a:effectLst/>
                <a:latin typeface="Times New Roman" pitchFamily="18" charset="0"/>
                <a:ea typeface="宋体" charset="-122"/>
                <a:cs typeface="+mn-cs"/>
              </a:rPr>
              <a:t>编码是一种可以将任何二进制数据都用 </a:t>
            </a:r>
            <a:r>
              <a:rPr kumimoji="1" lang="en-US" altLang="zh-CN" sz="1200" b="0" i="0" kern="1200" dirty="0">
                <a:solidFill>
                  <a:schemeClr val="tx1"/>
                </a:solidFill>
                <a:effectLst/>
                <a:latin typeface="Times New Roman" pitchFamily="18" charset="0"/>
                <a:ea typeface="宋体" charset="-122"/>
                <a:cs typeface="+mn-cs"/>
              </a:rPr>
              <a:t>A</a:t>
            </a:r>
            <a:r>
              <a:rPr kumimoji="1" lang="en-US" altLang="zh-CN" sz="1200" b="0" i="0" kern="1200" baseline="-25000" dirty="0">
                <a:solidFill>
                  <a:schemeClr val="tx1"/>
                </a:solidFill>
                <a:effectLst/>
                <a:latin typeface="Times New Roman" pitchFamily="18" charset="0"/>
                <a:ea typeface="宋体" charset="-122"/>
                <a:cs typeface="+mn-cs"/>
              </a:rPr>
              <a:t>Z</a:t>
            </a:r>
            <a:r>
              <a:rPr kumimoji="1" lang="zh-CN" altLang="en-US" sz="1200" b="0" i="0" kern="1200" baseline="-25000" dirty="0">
                <a:solidFill>
                  <a:schemeClr val="tx1"/>
                </a:solidFill>
                <a:effectLst/>
                <a:latin typeface="Times New Roman" pitchFamily="18" charset="0"/>
                <a:ea typeface="宋体" charset="-122"/>
                <a:cs typeface="+mn-cs"/>
              </a:rPr>
              <a:t>、</a:t>
            </a:r>
            <a:r>
              <a:rPr kumimoji="1" lang="en-US" altLang="zh-CN" sz="1200" b="0" i="0" kern="1200" baseline="-25000" dirty="0" err="1">
                <a:solidFill>
                  <a:schemeClr val="tx1"/>
                </a:solidFill>
                <a:effectLst/>
                <a:latin typeface="Times New Roman" pitchFamily="18" charset="0"/>
                <a:ea typeface="宋体" charset="-122"/>
                <a:cs typeface="+mn-cs"/>
              </a:rPr>
              <a:t>a</a:t>
            </a:r>
            <a:r>
              <a:rPr kumimoji="1" lang="en-US" altLang="zh-CN" sz="1200" b="0" i="0" kern="1200" dirty="0" err="1">
                <a:solidFill>
                  <a:schemeClr val="tx1"/>
                </a:solidFill>
                <a:effectLst/>
                <a:latin typeface="Times New Roman" pitchFamily="18" charset="0"/>
                <a:ea typeface="宋体" charset="-122"/>
                <a:cs typeface="+mn-cs"/>
              </a:rPr>
              <a:t>z</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0~9</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 </a:t>
            </a:r>
            <a:r>
              <a:rPr kumimoji="1" lang="zh-CN" altLang="en-US" sz="1200" b="0" i="0" kern="1200" dirty="0">
                <a:solidFill>
                  <a:schemeClr val="tx1"/>
                </a:solidFill>
                <a:effectLst/>
                <a:latin typeface="Times New Roman" pitchFamily="18" charset="0"/>
                <a:ea typeface="宋体" charset="-122"/>
                <a:cs typeface="+mn-cs"/>
              </a:rPr>
              <a:t>同 </a:t>
            </a:r>
            <a:r>
              <a:rPr kumimoji="1" lang="en-US" altLang="zh-CN" sz="1200" b="0" i="0" kern="1200" dirty="0">
                <a:solidFill>
                  <a:schemeClr val="tx1"/>
                </a:solidFill>
                <a:effectLst/>
                <a:latin typeface="Times New Roman" pitchFamily="18" charset="0"/>
                <a:ea typeface="宋体" charset="-122"/>
                <a:cs typeface="+mn-cs"/>
              </a:rPr>
              <a:t>64 </a:t>
            </a:r>
            <a:r>
              <a:rPr kumimoji="1" lang="zh-CN" altLang="en-US" sz="1200" b="0" i="0" kern="1200" dirty="0">
                <a:solidFill>
                  <a:schemeClr val="tx1"/>
                </a:solidFill>
                <a:effectLst/>
                <a:latin typeface="Times New Roman" pitchFamily="18" charset="0"/>
                <a:ea typeface="宋体" charset="-122"/>
                <a:cs typeface="+mn-cs"/>
              </a:rPr>
              <a:t>个字符再加上 </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用于末尾填充</a:t>
            </a:r>
            <a:r>
              <a:rPr kumimoji="1" lang="en-US" altLang="zh-CN" sz="1200" b="0" i="0" kern="1200" dirty="0">
                <a:solidFill>
                  <a:schemeClr val="tx1"/>
                </a:solidFill>
                <a:effectLst/>
                <a:latin typeface="Times New Roman" pitchFamily="18" charset="0"/>
                <a:ea typeface="宋体" charset="-122"/>
                <a:cs typeface="+mn-cs"/>
              </a:rPr>
              <a:t>) </a:t>
            </a:r>
            <a:r>
              <a:rPr kumimoji="1" lang="zh-CN" altLang="en-US" sz="1200" b="0" i="0" kern="1200" dirty="0">
                <a:solidFill>
                  <a:schemeClr val="tx1"/>
                </a:solidFill>
                <a:effectLst/>
                <a:latin typeface="Times New Roman" pitchFamily="18" charset="0"/>
                <a:ea typeface="宋体" charset="-122"/>
                <a:cs typeface="+mn-cs"/>
              </a:rPr>
              <a:t>来表示的格式。</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在文件过大无法通过邮件进行发送的情况下，</a:t>
            </a:r>
            <a:r>
              <a:rPr kumimoji="1" lang="en-US" altLang="zh-CN" sz="1200" b="0" i="0" kern="1200" dirty="0">
                <a:solidFill>
                  <a:schemeClr val="tx1"/>
                </a:solidFill>
                <a:effectLst/>
                <a:latin typeface="Times New Roman" pitchFamily="18" charset="0"/>
                <a:ea typeface="宋体" charset="-122"/>
                <a:cs typeface="+mn-cs"/>
              </a:rPr>
              <a:t>PGP </a:t>
            </a:r>
            <a:r>
              <a:rPr kumimoji="1" lang="zh-CN" altLang="en-US" sz="1200" b="0" i="0" kern="1200" dirty="0">
                <a:solidFill>
                  <a:schemeClr val="tx1"/>
                </a:solidFill>
                <a:effectLst/>
                <a:latin typeface="Times New Roman" pitchFamily="18" charset="0"/>
                <a:ea typeface="宋体" charset="-122"/>
                <a:cs typeface="+mn-cs"/>
              </a:rPr>
              <a:t>可以将一个大文件拆分成多个文件，反过来也可以将多个文件拼合成一个文件。</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15</a:t>
            </a:fld>
            <a:endParaRPr lang="en-US" altLang="zh-CN"/>
          </a:p>
        </p:txBody>
      </p:sp>
    </p:spTree>
    <p:extLst>
      <p:ext uri="{BB962C8B-B14F-4D97-AF65-F5344CB8AC3E}">
        <p14:creationId xmlns:p14="http://schemas.microsoft.com/office/powerpoint/2010/main" val="3738270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 name="Group 2"/>
          <p:cNvGrpSpPr>
            <a:grpSpLocks/>
          </p:cNvGrpSpPr>
          <p:nvPr/>
        </p:nvGrpSpPr>
        <p:grpSpPr bwMode="auto">
          <a:xfrm>
            <a:off x="0" y="2438400"/>
            <a:ext cx="9009063" cy="1052513"/>
            <a:chOff x="0" y="1536"/>
            <a:chExt cx="5675" cy="663"/>
          </a:xfrm>
        </p:grpSpPr>
        <p:grpSp>
          <p:nvGrpSpPr>
            <p:cNvPr id="3"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grpSp>
        <p:grpSp>
          <p:nvGrpSpPr>
            <p:cNvPr id="4"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grpSp>
      <p:sp>
        <p:nvSpPr>
          <p:cNvPr id="410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410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fld id="{1C61395C-8CDD-4FA2-ADB5-FD6889F54024}" type="datetime1">
              <a:rPr lang="zh-CN" altLang="en-US" smtClean="0">
                <a:solidFill>
                  <a:srgbClr val="1C1C1C"/>
                </a:solidFill>
              </a:rPr>
              <a:pPr>
                <a:defRPr/>
              </a:pPr>
              <a:t>2021/11/16</a:t>
            </a:fld>
            <a:endParaRPr lang="en-US" altLang="zh-CN">
              <a:solidFill>
                <a:srgbClr val="1C1C1C"/>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19E74429-26DC-471E-9251-C4807B21DCEF}" type="slidenum">
              <a:rPr lang="en-US" altLang="zh-CN">
                <a:solidFill>
                  <a:srgbClr val="1C1C1C"/>
                </a:solidFill>
              </a:rPr>
              <a:pPr>
                <a:defRPr/>
              </a:pPr>
              <a:t>‹#›</a:t>
            </a:fld>
            <a:endParaRPr lang="en-US" altLang="zh-CN">
              <a:solidFill>
                <a:srgbClr val="1C1C1C"/>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fld id="{CB3E5F7E-5148-4CB2-963A-95C37528F550}" type="datetime1">
              <a:rPr lang="zh-CN" altLang="en-US" smtClean="0">
                <a:solidFill>
                  <a:srgbClr val="000000"/>
                </a:solidFill>
              </a:rPr>
              <a:pPr>
                <a:defRPr/>
              </a:pPr>
              <a:t>2021/11/16</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EF68ED92-367B-4CD8-A26C-4E6248EAD48D}"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73875" y="142875"/>
            <a:ext cx="2070100" cy="55260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58813" y="142875"/>
            <a:ext cx="6062662" cy="55260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fld id="{E565DC17-A35B-464B-A9AB-82DCA891CFF2}" type="datetime1">
              <a:rPr lang="zh-CN" altLang="en-US" smtClean="0">
                <a:solidFill>
                  <a:srgbClr val="000000"/>
                </a:solidFill>
              </a:rPr>
              <a:pPr>
                <a:defRPr/>
              </a:pPr>
              <a:t>2021/11/16</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CBA975A5-F217-4B48-B315-600F055D9787}"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lnSpc>
                <a:spcPts val="4500"/>
              </a:lnSpc>
              <a:defRPr b="0" baseline="0">
                <a:latin typeface="Times New Roman" panose="02020603050405020304" pitchFamily="18" charset="0"/>
                <a:ea typeface="黑体" panose="02010609060101010101" pitchFamily="49" charset="-122"/>
              </a:defRPr>
            </a:lvl1pPr>
            <a:lvl2pPr>
              <a:lnSpc>
                <a:spcPts val="4500"/>
              </a:lnSpc>
              <a:defRPr b="0" baseline="0">
                <a:latin typeface="Times New Roman" panose="02020603050405020304" pitchFamily="18" charset="0"/>
                <a:ea typeface="黑体" panose="02010609060101010101" pitchFamily="49" charset="-122"/>
              </a:defRPr>
            </a:lvl2pPr>
            <a:lvl3pPr>
              <a:lnSpc>
                <a:spcPts val="4500"/>
              </a:lnSpc>
              <a:defRPr b="0" baseline="0">
                <a:latin typeface="Times New Roman" panose="02020603050405020304" pitchFamily="18" charset="0"/>
                <a:ea typeface="黑体" panose="02010609060101010101" pitchFamily="49" charset="-122"/>
              </a:defRPr>
            </a:lvl3pPr>
            <a:lvl4pPr>
              <a:lnSpc>
                <a:spcPts val="4500"/>
              </a:lnSpc>
              <a:defRPr b="0" baseline="0">
                <a:latin typeface="Times New Roman" panose="02020603050405020304" pitchFamily="18" charset="0"/>
                <a:ea typeface="黑体" panose="02010609060101010101" pitchFamily="49" charset="-122"/>
              </a:defRPr>
            </a:lvl4pPr>
            <a:lvl5pPr>
              <a:lnSpc>
                <a:spcPts val="4500"/>
              </a:lnSpc>
              <a:defRPr b="0" baseline="0">
                <a:latin typeface="Times New Roman" panose="02020603050405020304" pitchFamily="18" charset="0"/>
                <a:ea typeface="黑体" panose="020106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标题 6"/>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fld id="{13EAD5F1-67B5-4A0D-ABC1-AB8E7ABAD35E}" type="datetime1">
              <a:rPr lang="zh-CN" altLang="en-US" smtClean="0">
                <a:solidFill>
                  <a:srgbClr val="000000"/>
                </a:solidFill>
              </a:rPr>
              <a:pPr>
                <a:defRPr/>
              </a:pPr>
              <a:t>2021/11/16</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65EB7420-10C5-4439-A879-6C64816B7E29}"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58813" y="155416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1213" y="155416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fld id="{8777064C-0A55-4E07-B965-6C3D3728ABB2}" type="datetime1">
              <a:rPr lang="zh-CN" altLang="en-US" smtClean="0">
                <a:solidFill>
                  <a:srgbClr val="000000"/>
                </a:solidFill>
              </a:rPr>
              <a:pPr>
                <a:defRPr/>
              </a:pPr>
              <a:t>2021/11/16</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6B28E056-97FC-4A70-8131-E02F6583BF82}"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a:ln/>
        </p:spPr>
        <p:txBody>
          <a:bodyPr/>
          <a:lstStyle>
            <a:lvl1pPr>
              <a:defRPr/>
            </a:lvl1pPr>
          </a:lstStyle>
          <a:p>
            <a:pPr>
              <a:defRPr/>
            </a:pPr>
            <a:fld id="{E8AED8A2-82FC-4DC1-9863-2A50613A6AE6}" type="datetime1">
              <a:rPr lang="zh-CN" altLang="en-US" smtClean="0">
                <a:solidFill>
                  <a:srgbClr val="000000"/>
                </a:solidFill>
              </a:rPr>
              <a:pPr>
                <a:defRPr/>
              </a:pPr>
              <a:t>2021/11/16</a:t>
            </a:fld>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BBFD273C-C71A-40AC-9777-8B20B0D93BC7}"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a:ln/>
        </p:spPr>
        <p:txBody>
          <a:bodyPr/>
          <a:lstStyle>
            <a:lvl1pPr>
              <a:defRPr/>
            </a:lvl1pPr>
          </a:lstStyle>
          <a:p>
            <a:pPr>
              <a:defRPr/>
            </a:pPr>
            <a:fld id="{075295FB-9049-4B10-8132-A2704FC040E4}" type="datetime1">
              <a:rPr lang="zh-CN" altLang="en-US" smtClean="0">
                <a:solidFill>
                  <a:srgbClr val="000000"/>
                </a:solidFill>
              </a:rPr>
              <a:pPr>
                <a:defRPr/>
              </a:pPr>
              <a:t>2021/11/16</a:t>
            </a:fld>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3782B63A-4FE1-4D96-8285-FCAE99EA7890}"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27E94A6A-DBE8-4CE6-9619-41C62789DE7E}" type="datetime1">
              <a:rPr lang="zh-CN" altLang="en-US" smtClean="0">
                <a:solidFill>
                  <a:srgbClr val="000000"/>
                </a:solidFill>
              </a:rPr>
              <a:pPr>
                <a:defRPr/>
              </a:pPr>
              <a:t>2021/11/16</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B733275C-2774-4B25-97E7-7065F970E90C}"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00651A7E-C721-4544-8D2F-3546C0565F84}" type="datetime1">
              <a:rPr lang="zh-CN" altLang="en-US" smtClean="0">
                <a:solidFill>
                  <a:srgbClr val="000000"/>
                </a:solidFill>
              </a:rPr>
              <a:pPr>
                <a:defRPr/>
              </a:pPr>
              <a:t>2021/11/16</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2C21E245-20D5-4D11-AD9A-5B593160C07A}"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ltGray">
          <a:xfrm>
            <a:off x="417513" y="439738"/>
            <a:ext cx="438150" cy="474662"/>
          </a:xfrm>
          <a:prstGeom prst="rect">
            <a:avLst/>
          </a:prstGeom>
          <a:solidFill>
            <a:schemeClr val="accent2"/>
          </a:soli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5" name="Rectangle 3"/>
          <p:cNvSpPr>
            <a:spLocks noChangeArrowheads="1"/>
          </p:cNvSpPr>
          <p:nvPr/>
        </p:nvSpPr>
        <p:spPr bwMode="ltGray">
          <a:xfrm>
            <a:off x="800100" y="439738"/>
            <a:ext cx="328613"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6" name="Rectangle 4"/>
          <p:cNvSpPr>
            <a:spLocks noChangeArrowheads="1"/>
          </p:cNvSpPr>
          <p:nvPr/>
        </p:nvSpPr>
        <p:spPr bwMode="ltGray">
          <a:xfrm>
            <a:off x="541338" y="862013"/>
            <a:ext cx="422275" cy="474662"/>
          </a:xfrm>
          <a:prstGeom prst="rect">
            <a:avLst/>
          </a:prstGeom>
          <a:solidFill>
            <a:schemeClr val="folHlink"/>
          </a:soli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7" name="Rectangle 5"/>
          <p:cNvSpPr>
            <a:spLocks noChangeArrowheads="1"/>
          </p:cNvSpPr>
          <p:nvPr/>
        </p:nvSpPr>
        <p:spPr bwMode="ltGray">
          <a:xfrm>
            <a:off x="911225" y="862013"/>
            <a:ext cx="368300" cy="47466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8" name="Rectangle 6"/>
          <p:cNvSpPr>
            <a:spLocks noChangeArrowheads="1"/>
          </p:cNvSpPr>
          <p:nvPr/>
        </p:nvSpPr>
        <p:spPr bwMode="ltGray">
          <a:xfrm>
            <a:off x="127000" y="788988"/>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9" name="Rectangle 7"/>
          <p:cNvSpPr>
            <a:spLocks noChangeArrowheads="1"/>
          </p:cNvSpPr>
          <p:nvPr/>
        </p:nvSpPr>
        <p:spPr bwMode="gray">
          <a:xfrm>
            <a:off x="762000" y="331788"/>
            <a:ext cx="31750" cy="1052512"/>
          </a:xfrm>
          <a:prstGeom prst="rect">
            <a:avLst/>
          </a:prstGeom>
          <a:solidFill>
            <a:schemeClr val="bg2"/>
          </a:soli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80" name="Rectangle 8"/>
          <p:cNvSpPr>
            <a:spLocks noChangeArrowheads="1"/>
          </p:cNvSpPr>
          <p:nvPr/>
        </p:nvSpPr>
        <p:spPr bwMode="gray">
          <a:xfrm>
            <a:off x="442913" y="1122363"/>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1033" name="Rectangle 9"/>
          <p:cNvSpPr>
            <a:spLocks noGrp="1" noChangeArrowheads="1"/>
          </p:cNvSpPr>
          <p:nvPr>
            <p:ph type="title"/>
          </p:nvPr>
        </p:nvSpPr>
        <p:spPr bwMode="auto">
          <a:xfrm>
            <a:off x="1150938" y="142875"/>
            <a:ext cx="7793037" cy="9588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p:cNvSpPr>
            <a:spLocks noGrp="1" noChangeArrowheads="1"/>
          </p:cNvSpPr>
          <p:nvPr>
            <p:ph type="body" idx="1"/>
          </p:nvPr>
        </p:nvSpPr>
        <p:spPr bwMode="auto">
          <a:xfrm>
            <a:off x="658813" y="155416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3" name="Rectangle 11"/>
          <p:cNvSpPr>
            <a:spLocks noGrp="1" noChangeArrowheads="1"/>
          </p:cNvSpPr>
          <p:nvPr>
            <p:ph type="dt" sz="half" idx="2"/>
          </p:nvPr>
        </p:nvSpPr>
        <p:spPr bwMode="auto">
          <a:xfrm>
            <a:off x="914400" y="6348413"/>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kumimoji="0" sz="1400" b="0">
                <a:ea typeface="宋体" charset="-122"/>
              </a:defRPr>
            </a:lvl1pPr>
          </a:lstStyle>
          <a:p>
            <a:pPr>
              <a:defRPr/>
            </a:pPr>
            <a:fld id="{2812D72D-DA04-4C9C-9A6E-C01386CD88CE}" type="datetime1">
              <a:rPr lang="zh-CN" altLang="en-US" smtClean="0">
                <a:solidFill>
                  <a:srgbClr val="000000"/>
                </a:solidFill>
              </a:rPr>
              <a:pPr>
                <a:defRPr/>
              </a:pPr>
              <a:t>2021/11/16</a:t>
            </a:fld>
            <a:endParaRPr lang="en-US" altLang="zh-CN">
              <a:solidFill>
                <a:srgbClr val="000000"/>
              </a:solidFill>
            </a:endParaRPr>
          </a:p>
        </p:txBody>
      </p:sp>
      <p:sp>
        <p:nvSpPr>
          <p:cNvPr id="3084" name="Rectangle 12"/>
          <p:cNvSpPr>
            <a:spLocks noGrp="1" noChangeArrowheads="1"/>
          </p:cNvSpPr>
          <p:nvPr>
            <p:ph type="ftr" sz="quarter" idx="3"/>
          </p:nvPr>
        </p:nvSpPr>
        <p:spPr bwMode="auto">
          <a:xfrm>
            <a:off x="3352800" y="6348413"/>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b="0">
                <a:ea typeface="宋体" charset="-122"/>
              </a:defRPr>
            </a:lvl1pPr>
          </a:lstStyle>
          <a:p>
            <a:pPr>
              <a:defRPr/>
            </a:pPr>
            <a:endParaRPr lang="en-US" altLang="zh-CN">
              <a:solidFill>
                <a:srgbClr val="000000"/>
              </a:solidFill>
            </a:endParaRPr>
          </a:p>
        </p:txBody>
      </p:sp>
      <p:sp>
        <p:nvSpPr>
          <p:cNvPr id="3085" name="Rectangle 13"/>
          <p:cNvSpPr>
            <a:spLocks noGrp="1" noChangeArrowheads="1"/>
          </p:cNvSpPr>
          <p:nvPr>
            <p:ph type="sldNum" sz="quarter" idx="4"/>
          </p:nvPr>
        </p:nvSpPr>
        <p:spPr bwMode="auto">
          <a:xfrm>
            <a:off x="6781800" y="6348413"/>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b="0">
                <a:ea typeface="宋体" charset="-122"/>
              </a:defRPr>
            </a:lvl1pPr>
          </a:lstStyle>
          <a:p>
            <a:pPr>
              <a:defRPr/>
            </a:pPr>
            <a:fld id="{38C58080-A4A9-4607-B318-5D24794E2C9C}" type="slidenum">
              <a:rPr lang="en-US" altLang="zh-CN">
                <a:solidFill>
                  <a:srgbClr val="000000"/>
                </a:solidFill>
              </a:rPr>
              <a:pPr>
                <a:defRPr/>
              </a:pPr>
              <a:t>‹#›</a:t>
            </a:fld>
            <a:endParaRPr lang="en-US" altLang="zh-CN">
              <a:solidFill>
                <a:srgbClr val="000000"/>
              </a:solidFill>
            </a:endParaRPr>
          </a:p>
        </p:txBody>
      </p:sp>
      <p:sp>
        <p:nvSpPr>
          <p:cNvPr id="3089" name="Rectangle 17"/>
          <p:cNvSpPr>
            <a:spLocks noChangeArrowheads="1"/>
          </p:cNvSpPr>
          <p:nvPr/>
        </p:nvSpPr>
        <p:spPr bwMode="gray">
          <a:xfrm>
            <a:off x="539750" y="6332538"/>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90" name="Line 18"/>
          <p:cNvSpPr>
            <a:spLocks noChangeShapeType="1"/>
          </p:cNvSpPr>
          <p:nvPr/>
        </p:nvSpPr>
        <p:spPr bwMode="auto">
          <a:xfrm>
            <a:off x="827088" y="6189663"/>
            <a:ext cx="0" cy="503237"/>
          </a:xfrm>
          <a:prstGeom prst="line">
            <a:avLst/>
          </a:prstGeom>
          <a:noFill/>
          <a:ln w="28575">
            <a:solidFill>
              <a:schemeClr val="tx1"/>
            </a:solidFill>
            <a:miter lim="800000"/>
            <a:headEnd/>
            <a:tailEnd/>
          </a:ln>
          <a:effectLst/>
        </p:spPr>
        <p:txBody>
          <a:bodyPr wrap="none"/>
          <a:lstStyle/>
          <a:p>
            <a:pPr algn="ctr">
              <a:defRPr/>
            </a:pPr>
            <a:endParaRPr lang="zh-CN" altLang="en-US">
              <a:solidFill>
                <a:srgbClr val="000000"/>
              </a:solidFill>
              <a:ea typeface="宋体" charset="-122"/>
            </a:endParaRPr>
          </a:p>
        </p:txBody>
      </p:sp>
    </p:spTree>
  </p:cSld>
  <p:clrMap bg1="lt1" tx1="dk1" bg2="lt2" tx2="dk2" accent1="accent1" accent2="accent2" accent3="accent3" accent4="accent4" accent5="accent5" accent6="accent6" hlink="hlink" folHlink="folHlink"/>
  <p:sldLayoutIdLst>
    <p:sldLayoutId id="2147484660" r:id="rId1"/>
    <p:sldLayoutId id="2147484661" r:id="rId2"/>
    <p:sldLayoutId id="2147484662" r:id="rId3"/>
    <p:sldLayoutId id="2147484663" r:id="rId4"/>
    <p:sldLayoutId id="2147484664" r:id="rId5"/>
    <p:sldLayoutId id="2147484665" r:id="rId6"/>
    <p:sldLayoutId id="2147484666" r:id="rId7"/>
    <p:sldLayoutId id="2147484667" r:id="rId8"/>
    <p:sldLayoutId id="2147484668" r:id="rId9"/>
    <p:sldLayoutId id="2147484669" r:id="rId10"/>
    <p:sldLayoutId id="2147484670" r:id="rId11"/>
  </p:sldLayoutIdLst>
  <p:hf hdr="0" ftr="0" dt="0"/>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2pPr>
      <a:lvl3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3pPr>
      <a:lvl4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4pPr>
      <a:lvl5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5pPr>
      <a:lvl6pPr marL="457200" algn="l" rtl="0" fontAlgn="base">
        <a:spcBef>
          <a:spcPct val="0"/>
        </a:spcBef>
        <a:spcAft>
          <a:spcPct val="0"/>
        </a:spcAft>
        <a:defRPr kumimoji="1" sz="4400" b="1">
          <a:solidFill>
            <a:schemeClr val="tx2"/>
          </a:solidFill>
          <a:latin typeface="Times New Roman" pitchFamily="18" charset="0"/>
          <a:ea typeface="楷体_GB2312" pitchFamily="49" charset="-122"/>
        </a:defRPr>
      </a:lvl6pPr>
      <a:lvl7pPr marL="914400" algn="l" rtl="0" fontAlgn="base">
        <a:spcBef>
          <a:spcPct val="0"/>
        </a:spcBef>
        <a:spcAft>
          <a:spcPct val="0"/>
        </a:spcAft>
        <a:defRPr kumimoji="1" sz="4400" b="1">
          <a:solidFill>
            <a:schemeClr val="tx2"/>
          </a:solidFill>
          <a:latin typeface="Times New Roman" pitchFamily="18" charset="0"/>
          <a:ea typeface="楷体_GB2312" pitchFamily="49" charset="-122"/>
        </a:defRPr>
      </a:lvl7pPr>
      <a:lvl8pPr marL="1371600" algn="l" rtl="0" fontAlgn="base">
        <a:spcBef>
          <a:spcPct val="0"/>
        </a:spcBef>
        <a:spcAft>
          <a:spcPct val="0"/>
        </a:spcAft>
        <a:defRPr kumimoji="1" sz="4400" b="1">
          <a:solidFill>
            <a:schemeClr val="tx2"/>
          </a:solidFill>
          <a:latin typeface="Times New Roman" pitchFamily="18" charset="0"/>
          <a:ea typeface="楷体_GB2312" pitchFamily="49" charset="-122"/>
        </a:defRPr>
      </a:lvl8pPr>
      <a:lvl9pPr marL="1828800" algn="l" rtl="0" fontAlgn="base">
        <a:spcBef>
          <a:spcPct val="0"/>
        </a:spcBef>
        <a:spcAft>
          <a:spcPct val="0"/>
        </a:spcAft>
        <a:defRPr kumimoji="1" sz="4400" b="1">
          <a:solidFill>
            <a:schemeClr val="tx2"/>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b="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webp"/><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50.webp"/><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2.webp"/><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3.webp"/><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6.webp"/><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7.webp"/><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8.webp"/><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标题 1"/>
          <p:cNvSpPr>
            <a:spLocks noGrp="1"/>
          </p:cNvSpPr>
          <p:nvPr>
            <p:ph type="ctrTitle"/>
          </p:nvPr>
        </p:nvSpPr>
        <p:spPr>
          <a:xfrm>
            <a:off x="1151360" y="1364128"/>
            <a:ext cx="6841280" cy="905373"/>
          </a:xfrm>
        </p:spPr>
        <p:txBody>
          <a:bodyPr/>
          <a:lstStyle/>
          <a:p>
            <a:r>
              <a:rPr lang="zh-CN" altLang="en-US" dirty="0">
                <a:solidFill>
                  <a:schemeClr val="tx1"/>
                </a:solidFill>
              </a:rPr>
              <a:t>第 十一 章    电子邮件安全</a:t>
            </a:r>
          </a:p>
        </p:txBody>
      </p:sp>
      <p:pic>
        <p:nvPicPr>
          <p:cNvPr id="13314" name="Picture 2" descr="https://timgsa.baidu.com/timg?image&amp;quality=80&amp;size=b9999_10000&amp;sec=1583574568727&amp;di=87014f1bf2473b4e278b974254513620&amp;imgtype=0&amp;src=http%3A%2F%2Fgss0.baidu.com%2F-vo3dSag_xI4khGko9WTAnF6hhy%2Fzhidao%2Fpic%2Fitem%2F3ac79f3df8dcd1008f7d4af9758b4710b8122f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711" y="3687737"/>
            <a:ext cx="3445754" cy="2518752"/>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stretch>
            <a:fillRect/>
          </a:stretch>
        </p:blipFill>
        <p:spPr>
          <a:xfrm>
            <a:off x="4456527" y="3840479"/>
            <a:ext cx="2788920" cy="23660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63443" y="1438725"/>
            <a:ext cx="7960752" cy="4286828"/>
          </a:xfrm>
        </p:spPr>
        <p:txBody>
          <a:bodyPr/>
          <a:lstStyle/>
          <a:p>
            <a:pPr>
              <a:lnSpc>
                <a:spcPts val="4200"/>
              </a:lnSpc>
              <a:spcBef>
                <a:spcPts val="0"/>
              </a:spcBef>
            </a:pPr>
            <a:r>
              <a:rPr lang="zh-CN" altLang="en-US" sz="2800" dirty="0"/>
              <a:t>端到端的安全电子邮件标准和协议主要有三种</a:t>
            </a:r>
            <a:endParaRPr lang="en-US" altLang="zh-CN" sz="2800" dirty="0"/>
          </a:p>
          <a:p>
            <a:pPr lvl="1">
              <a:lnSpc>
                <a:spcPts val="4200"/>
              </a:lnSpc>
              <a:spcBef>
                <a:spcPts val="0"/>
              </a:spcBef>
            </a:pPr>
            <a:r>
              <a:rPr lang="en-US" altLang="zh-CN" sz="2400" dirty="0"/>
              <a:t>PEM </a:t>
            </a:r>
            <a:r>
              <a:rPr lang="en-US" altLang="zh-CN" dirty="0"/>
              <a:t>(Privacy Enhanced Mail</a:t>
            </a:r>
            <a:r>
              <a:rPr lang="zh-CN" altLang="zh-CN" dirty="0"/>
              <a:t>，隐私增强电子邮件</a:t>
            </a:r>
            <a:r>
              <a:rPr lang="en-US" altLang="zh-CN" dirty="0"/>
              <a:t>)</a:t>
            </a:r>
            <a:r>
              <a:rPr lang="zh-CN" altLang="en-US" dirty="0"/>
              <a:t>：</a:t>
            </a:r>
            <a:endParaRPr lang="en-US" altLang="zh-CN" sz="2400" dirty="0"/>
          </a:p>
          <a:p>
            <a:pPr lvl="1">
              <a:lnSpc>
                <a:spcPts val="4200"/>
              </a:lnSpc>
              <a:spcBef>
                <a:spcPts val="0"/>
              </a:spcBef>
            </a:pPr>
            <a:r>
              <a:rPr lang="en-US" altLang="zh-CN" sz="2400" dirty="0"/>
              <a:t>S/MIME </a:t>
            </a:r>
            <a:r>
              <a:rPr lang="en-US" altLang="zh-CN" dirty="0"/>
              <a:t>(Secure/Multipurpose Internet Mail Extensions</a:t>
            </a:r>
            <a:r>
              <a:rPr lang="zh-CN" altLang="zh-CN" dirty="0"/>
              <a:t>，安全</a:t>
            </a:r>
            <a:r>
              <a:rPr lang="en-US" altLang="zh-CN" dirty="0"/>
              <a:t>/</a:t>
            </a:r>
            <a:r>
              <a:rPr lang="zh-CN" altLang="zh-CN" dirty="0"/>
              <a:t>多用途因特网邮件扩展</a:t>
            </a:r>
            <a:r>
              <a:rPr lang="en-US" altLang="zh-CN" dirty="0"/>
              <a:t>)</a:t>
            </a:r>
            <a:endParaRPr lang="en-US" altLang="zh-CN" sz="2400" dirty="0"/>
          </a:p>
          <a:p>
            <a:pPr lvl="1">
              <a:lnSpc>
                <a:spcPts val="4200"/>
              </a:lnSpc>
              <a:spcBef>
                <a:spcPts val="0"/>
              </a:spcBef>
            </a:pPr>
            <a:r>
              <a:rPr lang="en-US" altLang="zh-CN" sz="2400" dirty="0"/>
              <a:t>PGP </a:t>
            </a:r>
            <a:r>
              <a:rPr lang="en-US" altLang="zh-CN" dirty="0"/>
              <a:t>(Pretty Good Privacy</a:t>
            </a:r>
            <a:r>
              <a:rPr lang="zh-CN" altLang="zh-CN" dirty="0"/>
              <a:t>，优良隐私保护</a:t>
            </a:r>
            <a:r>
              <a:rPr lang="en-US" altLang="zh-CN" dirty="0"/>
              <a:t>)</a:t>
            </a:r>
            <a:endParaRPr lang="zh-CN" altLang="zh-CN" sz="2000" dirty="0"/>
          </a:p>
          <a:p>
            <a:pPr>
              <a:lnSpc>
                <a:spcPts val="4200"/>
              </a:lnSpc>
              <a:spcBef>
                <a:spcPts val="0"/>
              </a:spcBef>
            </a:pPr>
            <a:endParaRPr lang="zh-CN" altLang="en-US" sz="2800" dirty="0"/>
          </a:p>
        </p:txBody>
      </p:sp>
      <p:sp>
        <p:nvSpPr>
          <p:cNvPr id="3" name="标题 2"/>
          <p:cNvSpPr>
            <a:spLocks noGrp="1"/>
          </p:cNvSpPr>
          <p:nvPr>
            <p:ph type="title"/>
          </p:nvPr>
        </p:nvSpPr>
        <p:spPr/>
        <p:txBody>
          <a:bodyPr/>
          <a:lstStyle/>
          <a:p>
            <a:r>
              <a:rPr lang="zh-CN" altLang="en-US" dirty="0"/>
              <a:t>安全电子邮件标准</a:t>
            </a:r>
          </a:p>
        </p:txBody>
      </p:sp>
    </p:spTree>
    <p:extLst>
      <p:ext uri="{BB962C8B-B14F-4D97-AF65-F5344CB8AC3E}">
        <p14:creationId xmlns:p14="http://schemas.microsoft.com/office/powerpoint/2010/main" val="465581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427554"/>
            <a:ext cx="7772400" cy="4790366"/>
          </a:xfrm>
        </p:spPr>
        <p:txBody>
          <a:bodyPr/>
          <a:lstStyle/>
          <a:p>
            <a:r>
              <a:rPr lang="zh-CN" altLang="zh-CN" sz="2800" dirty="0"/>
              <a:t>由美国</a:t>
            </a:r>
            <a:r>
              <a:rPr lang="en-US" altLang="zh-CN" sz="2800" dirty="0"/>
              <a:t>RSA</a:t>
            </a:r>
            <a:r>
              <a:rPr lang="zh-CN" altLang="zh-CN" sz="2800" dirty="0"/>
              <a:t>实验室基于</a:t>
            </a:r>
            <a:r>
              <a:rPr lang="en-US" altLang="zh-CN" sz="2800" dirty="0"/>
              <a:t>RSA</a:t>
            </a:r>
            <a:r>
              <a:rPr lang="zh-CN" altLang="zh-CN" sz="2800" dirty="0"/>
              <a:t>和</a:t>
            </a:r>
            <a:r>
              <a:rPr lang="en-US" altLang="zh-CN" sz="2800" dirty="0"/>
              <a:t>DES</a:t>
            </a:r>
            <a:r>
              <a:rPr lang="zh-CN" altLang="zh-CN" sz="2800" dirty="0"/>
              <a:t>算法开发的安全电子邮件方案。它在电子邮件标准格式上增加了</a:t>
            </a:r>
            <a:r>
              <a:rPr lang="zh-CN" altLang="zh-CN" sz="2800" dirty="0">
                <a:solidFill>
                  <a:srgbClr val="FF0000"/>
                </a:solidFill>
              </a:rPr>
              <a:t>加密、认证、消息完整性保护和密钥管理</a:t>
            </a:r>
            <a:r>
              <a:rPr lang="zh-CN" altLang="zh-CN" sz="2800" dirty="0"/>
              <a:t>功能。</a:t>
            </a:r>
            <a:endParaRPr lang="en-US" altLang="zh-CN" sz="2800" dirty="0"/>
          </a:p>
          <a:p>
            <a:pPr lvl="1"/>
            <a:r>
              <a:rPr lang="zh-CN" altLang="zh-CN" sz="2400" dirty="0"/>
              <a:t>由于</a:t>
            </a:r>
            <a:r>
              <a:rPr lang="en-US" altLang="zh-CN" sz="2400" dirty="0"/>
              <a:t>PEM</a:t>
            </a:r>
            <a:r>
              <a:rPr lang="zh-CN" altLang="zh-CN" sz="2400" dirty="0"/>
              <a:t>在</a:t>
            </a:r>
            <a:r>
              <a:rPr lang="en-US" altLang="zh-CN" sz="2400" dirty="0"/>
              <a:t>MIME</a:t>
            </a:r>
            <a:r>
              <a:rPr lang="zh-CN" altLang="zh-CN" sz="2400" dirty="0"/>
              <a:t>之前提出的，因此它并不支持</a:t>
            </a:r>
            <a:r>
              <a:rPr lang="en-US" altLang="zh-CN" sz="2400" dirty="0"/>
              <a:t>MIME</a:t>
            </a:r>
            <a:r>
              <a:rPr lang="zh-CN" altLang="zh-CN" sz="2400" dirty="0"/>
              <a:t>，</a:t>
            </a:r>
            <a:r>
              <a:rPr lang="zh-CN" altLang="zh-CN" sz="2400" dirty="0">
                <a:solidFill>
                  <a:srgbClr val="FF0000"/>
                </a:solidFill>
              </a:rPr>
              <a:t>只支持文本信息</a:t>
            </a:r>
            <a:r>
              <a:rPr lang="zh-CN" altLang="zh-CN" sz="2400" dirty="0"/>
              <a:t>。</a:t>
            </a:r>
            <a:r>
              <a:rPr lang="en-US" altLang="zh-CN" sz="2400" dirty="0"/>
              <a:t>PEM</a:t>
            </a:r>
            <a:r>
              <a:rPr lang="zh-CN" altLang="zh-CN" sz="2400" dirty="0">
                <a:solidFill>
                  <a:srgbClr val="FF0000"/>
                </a:solidFill>
              </a:rPr>
              <a:t>依赖于</a:t>
            </a:r>
            <a:r>
              <a:rPr lang="en-US" altLang="zh-CN" sz="2400" dirty="0">
                <a:solidFill>
                  <a:srgbClr val="FF0000"/>
                </a:solidFill>
              </a:rPr>
              <a:t>PKI</a:t>
            </a:r>
            <a:r>
              <a:rPr lang="zh-CN" altLang="zh-CN" sz="2400" dirty="0">
                <a:solidFill>
                  <a:srgbClr val="FF0000"/>
                </a:solidFill>
              </a:rPr>
              <a:t>并遵循</a:t>
            </a:r>
            <a:r>
              <a:rPr lang="en-US" altLang="zh-CN" sz="2400" dirty="0">
                <a:solidFill>
                  <a:srgbClr val="FF0000"/>
                </a:solidFill>
              </a:rPr>
              <a:t>X.509</a:t>
            </a:r>
            <a:r>
              <a:rPr lang="zh-CN" altLang="zh-CN" sz="2400" dirty="0">
                <a:solidFill>
                  <a:srgbClr val="FF0000"/>
                </a:solidFill>
              </a:rPr>
              <a:t>认证协议</a:t>
            </a:r>
            <a:r>
              <a:rPr lang="zh-CN" altLang="zh-CN" sz="2400" dirty="0"/>
              <a:t>，而当时要建立一个可用的</a:t>
            </a:r>
            <a:r>
              <a:rPr lang="en-US" altLang="zh-CN" sz="2400" dirty="0"/>
              <a:t>PKI</a:t>
            </a:r>
            <a:r>
              <a:rPr lang="zh-CN" altLang="zh-CN" sz="2400" dirty="0"/>
              <a:t>并不是一件容易的事</a:t>
            </a:r>
            <a:endParaRPr lang="zh-CN" altLang="en-US" sz="2400" dirty="0"/>
          </a:p>
        </p:txBody>
      </p:sp>
      <p:sp>
        <p:nvSpPr>
          <p:cNvPr id="3" name="标题 2"/>
          <p:cNvSpPr>
            <a:spLocks noGrp="1"/>
          </p:cNvSpPr>
          <p:nvPr>
            <p:ph type="title"/>
          </p:nvPr>
        </p:nvSpPr>
        <p:spPr/>
        <p:txBody>
          <a:bodyPr/>
          <a:lstStyle/>
          <a:p>
            <a:r>
              <a:rPr lang="en-US" altLang="zh-CN" dirty="0"/>
              <a:t>PEM</a:t>
            </a:r>
            <a:endParaRPr lang="zh-CN" altLang="en-US" dirty="0"/>
          </a:p>
        </p:txBody>
      </p:sp>
    </p:spTree>
    <p:extLst>
      <p:ext uri="{BB962C8B-B14F-4D97-AF65-F5344CB8AC3E}">
        <p14:creationId xmlns:p14="http://schemas.microsoft.com/office/powerpoint/2010/main" val="3244283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46269" y="1258740"/>
            <a:ext cx="8397706" cy="4790367"/>
          </a:xfrm>
        </p:spPr>
        <p:txBody>
          <a:bodyPr/>
          <a:lstStyle/>
          <a:p>
            <a:pPr>
              <a:lnSpc>
                <a:spcPts val="4100"/>
              </a:lnSpc>
              <a:spcBef>
                <a:spcPts val="0"/>
              </a:spcBef>
            </a:pPr>
            <a:r>
              <a:rPr lang="en-US" altLang="zh-CN" sz="2800" dirty="0"/>
              <a:t>S/MIME</a:t>
            </a:r>
            <a:r>
              <a:rPr lang="zh-CN" altLang="en-US" sz="2800" dirty="0"/>
              <a:t>基于</a:t>
            </a:r>
            <a:r>
              <a:rPr lang="en-US" altLang="zh-CN" sz="2800" dirty="0"/>
              <a:t>PEM</a:t>
            </a:r>
            <a:r>
              <a:rPr lang="zh-CN" altLang="zh-CN" sz="2800" dirty="0"/>
              <a:t>，使用</a:t>
            </a:r>
            <a:r>
              <a:rPr lang="en-US" altLang="zh-CN" sz="2800" dirty="0"/>
              <a:t>RSA</a:t>
            </a:r>
            <a:r>
              <a:rPr lang="zh-CN" altLang="zh-CN" sz="2800" dirty="0"/>
              <a:t>提出的</a:t>
            </a:r>
            <a:r>
              <a:rPr lang="en-US" altLang="zh-CN" sz="2800" dirty="0"/>
              <a:t>PKCS</a:t>
            </a:r>
            <a:r>
              <a:rPr lang="zh-CN" altLang="zh-CN" sz="2800" dirty="0"/>
              <a:t>和</a:t>
            </a:r>
            <a:r>
              <a:rPr lang="en-US" altLang="zh-CN" sz="2800" dirty="0"/>
              <a:t>MIME</a:t>
            </a:r>
            <a:r>
              <a:rPr lang="zh-CN" altLang="zh-CN" sz="2800" dirty="0"/>
              <a:t>来增强</a:t>
            </a:r>
            <a:r>
              <a:rPr lang="en-US" altLang="zh-CN" sz="2800" dirty="0"/>
              <a:t>Email</a:t>
            </a:r>
            <a:r>
              <a:rPr lang="zh-CN" altLang="zh-CN" sz="2800" dirty="0"/>
              <a:t>的安全（对邮件主体进行</a:t>
            </a:r>
            <a:r>
              <a:rPr lang="zh-CN" altLang="zh-CN" sz="2800" dirty="0">
                <a:solidFill>
                  <a:srgbClr val="FF0000"/>
                </a:solidFill>
              </a:rPr>
              <a:t>消息完整性保护、签名和加密</a:t>
            </a:r>
            <a:r>
              <a:rPr lang="zh-CN" altLang="zh-CN" sz="2800" dirty="0"/>
              <a:t>后作为附件发送）</a:t>
            </a:r>
            <a:endParaRPr lang="en-US" altLang="zh-CN" sz="2800" dirty="0"/>
          </a:p>
          <a:p>
            <a:pPr lvl="1">
              <a:lnSpc>
                <a:spcPts val="4100"/>
              </a:lnSpc>
              <a:spcBef>
                <a:spcPts val="0"/>
              </a:spcBef>
            </a:pPr>
            <a:r>
              <a:rPr lang="en-US" altLang="zh-CN" sz="2400" dirty="0"/>
              <a:t>S/MIME v1</a:t>
            </a:r>
            <a:r>
              <a:rPr lang="zh-CN" altLang="zh-CN" sz="2400" dirty="0"/>
              <a:t>是</a:t>
            </a:r>
            <a:r>
              <a:rPr lang="en-US" altLang="zh-CN" sz="2400" dirty="0"/>
              <a:t>1995</a:t>
            </a:r>
            <a:r>
              <a:rPr lang="zh-CN" altLang="zh-CN" sz="2400" dirty="0"/>
              <a:t>年完成的（</a:t>
            </a:r>
            <a:r>
              <a:rPr lang="en-US" altLang="zh-CN" sz="2400" dirty="0"/>
              <a:t>MIME</a:t>
            </a:r>
            <a:r>
              <a:rPr lang="zh-CN" altLang="zh-CN" sz="2400" dirty="0"/>
              <a:t>是</a:t>
            </a:r>
            <a:r>
              <a:rPr lang="en-US" altLang="zh-CN" sz="2400" dirty="0"/>
              <a:t>1992</a:t>
            </a:r>
            <a:r>
              <a:rPr lang="zh-CN" altLang="zh-CN" sz="2400" dirty="0"/>
              <a:t>年推出的），</a:t>
            </a:r>
            <a:r>
              <a:rPr lang="en-US" altLang="zh-CN" sz="2400" dirty="0"/>
              <a:t>v2</a:t>
            </a:r>
            <a:r>
              <a:rPr lang="zh-CN" altLang="zh-CN" sz="2400" dirty="0"/>
              <a:t>在</a:t>
            </a:r>
            <a:r>
              <a:rPr lang="en-US" altLang="zh-CN" sz="2400" dirty="0"/>
              <a:t>IETF</a:t>
            </a:r>
            <a:r>
              <a:rPr lang="zh-CN" altLang="zh-CN" sz="2400" dirty="0"/>
              <a:t>的</a:t>
            </a:r>
            <a:r>
              <a:rPr lang="en-US" altLang="zh-CN" sz="2400" dirty="0"/>
              <a:t>RFC2311</a:t>
            </a:r>
            <a:r>
              <a:rPr lang="zh-CN" altLang="zh-CN" sz="2400" dirty="0"/>
              <a:t>和</a:t>
            </a:r>
            <a:r>
              <a:rPr lang="en-US" altLang="zh-CN" sz="2400" dirty="0"/>
              <a:t>RFC2312</a:t>
            </a:r>
            <a:r>
              <a:rPr lang="zh-CN" altLang="zh-CN" sz="2400" dirty="0"/>
              <a:t>中定义，</a:t>
            </a:r>
            <a:r>
              <a:rPr lang="en-US" altLang="zh-CN" sz="2400" dirty="0"/>
              <a:t>v3</a:t>
            </a:r>
            <a:r>
              <a:rPr lang="zh-CN" altLang="zh-CN" sz="2400" dirty="0"/>
              <a:t>在</a:t>
            </a:r>
            <a:r>
              <a:rPr lang="en-US" altLang="zh-CN" sz="2400" dirty="0"/>
              <a:t>RFC 3850</a:t>
            </a:r>
            <a:r>
              <a:rPr lang="zh-CN" altLang="zh-CN" sz="2400" dirty="0"/>
              <a:t>和</a:t>
            </a:r>
            <a:r>
              <a:rPr lang="en-US" altLang="zh-CN" sz="2400" dirty="0"/>
              <a:t>RFC 3851</a:t>
            </a:r>
            <a:r>
              <a:rPr lang="zh-CN" altLang="zh-CN" sz="2400" dirty="0"/>
              <a:t>中定义（这些</a:t>
            </a:r>
            <a:r>
              <a:rPr lang="en-US" altLang="zh-CN" sz="2400" dirty="0"/>
              <a:t>RFC</a:t>
            </a:r>
            <a:r>
              <a:rPr lang="zh-CN" altLang="zh-CN" sz="2400" dirty="0"/>
              <a:t>是信息文件，而不是标准或建议的标准）</a:t>
            </a:r>
            <a:endParaRPr lang="en-US" altLang="zh-CN" sz="2400" dirty="0"/>
          </a:p>
          <a:p>
            <a:pPr lvl="1">
              <a:lnSpc>
                <a:spcPts val="4100"/>
              </a:lnSpc>
              <a:spcBef>
                <a:spcPts val="0"/>
              </a:spcBef>
            </a:pPr>
            <a:r>
              <a:rPr lang="en-US" altLang="zh-CN" sz="2400" dirty="0"/>
              <a:t>S/MIME</a:t>
            </a:r>
            <a:r>
              <a:rPr lang="zh-CN" altLang="en-US" sz="2400" dirty="0"/>
              <a:t>不仅用于实现安全电子邮件传输，任何支持</a:t>
            </a:r>
            <a:r>
              <a:rPr lang="en-US" altLang="zh-CN" sz="2400" dirty="0"/>
              <a:t>MIME</a:t>
            </a:r>
            <a:r>
              <a:rPr lang="zh-CN" altLang="en-US" sz="2400" dirty="0"/>
              <a:t>格式的数据传输机制或协议（如</a:t>
            </a:r>
            <a:r>
              <a:rPr lang="en-US" altLang="zh-CN" sz="2400" dirty="0"/>
              <a:t>HTTP</a:t>
            </a:r>
            <a:r>
              <a:rPr lang="zh-CN" altLang="en-US" sz="2400" dirty="0"/>
              <a:t>）均可用</a:t>
            </a:r>
          </a:p>
        </p:txBody>
      </p:sp>
      <p:sp>
        <p:nvSpPr>
          <p:cNvPr id="3" name="标题 2"/>
          <p:cNvSpPr>
            <a:spLocks noGrp="1"/>
          </p:cNvSpPr>
          <p:nvPr>
            <p:ph type="title"/>
          </p:nvPr>
        </p:nvSpPr>
        <p:spPr/>
        <p:txBody>
          <a:bodyPr/>
          <a:lstStyle/>
          <a:p>
            <a:r>
              <a:rPr lang="en-US" altLang="zh-CN" dirty="0"/>
              <a:t>S/MIME</a:t>
            </a:r>
            <a:endParaRPr lang="zh-CN" altLang="en-US" dirty="0"/>
          </a:p>
        </p:txBody>
      </p:sp>
    </p:spTree>
    <p:extLst>
      <p:ext uri="{BB962C8B-B14F-4D97-AF65-F5344CB8AC3E}">
        <p14:creationId xmlns:p14="http://schemas.microsoft.com/office/powerpoint/2010/main" val="2626373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6610" y="1230605"/>
            <a:ext cx="7772400" cy="5015449"/>
          </a:xfrm>
        </p:spPr>
        <p:txBody>
          <a:bodyPr/>
          <a:lstStyle/>
          <a:p>
            <a:pPr>
              <a:lnSpc>
                <a:spcPts val="4300"/>
              </a:lnSpc>
              <a:spcBef>
                <a:spcPts val="0"/>
              </a:spcBef>
            </a:pPr>
            <a:r>
              <a:rPr lang="en-US" altLang="zh-CN" sz="2800" dirty="0"/>
              <a:t>PGP</a:t>
            </a:r>
            <a:r>
              <a:rPr lang="zh-CN" altLang="en-US" sz="2800" dirty="0"/>
              <a:t>由</a:t>
            </a:r>
            <a:r>
              <a:rPr lang="zh-CN" altLang="zh-CN" sz="2800" dirty="0"/>
              <a:t>美国人菲利普·齐默尔曼于</a:t>
            </a:r>
            <a:r>
              <a:rPr lang="en-US" altLang="zh-CN" sz="2800" dirty="0"/>
              <a:t>1991</a:t>
            </a:r>
            <a:r>
              <a:rPr lang="zh-CN" altLang="zh-CN" sz="2800" dirty="0"/>
              <a:t>年开发出来的。</a:t>
            </a:r>
            <a:r>
              <a:rPr lang="en-US" altLang="zh-CN" sz="2800" dirty="0"/>
              <a:t>PGP</a:t>
            </a:r>
            <a:r>
              <a:rPr lang="zh-CN" altLang="zh-CN" sz="2800" dirty="0"/>
              <a:t>既是一个特定的安全电子邮件应用软件，也是一个安全电子邮件标准。</a:t>
            </a:r>
            <a:endParaRPr lang="en-US" altLang="zh-CN" sz="2800" dirty="0"/>
          </a:p>
          <a:p>
            <a:pPr lvl="1">
              <a:lnSpc>
                <a:spcPts val="4300"/>
              </a:lnSpc>
              <a:spcBef>
                <a:spcPts val="0"/>
              </a:spcBef>
            </a:pPr>
            <a:r>
              <a:rPr lang="en-US" altLang="zh-CN" sz="2400" dirty="0"/>
              <a:t>1997</a:t>
            </a:r>
            <a:r>
              <a:rPr lang="zh-CN" altLang="en-US" sz="2400" dirty="0"/>
              <a:t>年</a:t>
            </a:r>
            <a:r>
              <a:rPr lang="en-US" altLang="zh-CN" sz="2400" dirty="0"/>
              <a:t>7</a:t>
            </a:r>
            <a:r>
              <a:rPr lang="zh-CN" altLang="en-US" sz="2400" dirty="0"/>
              <a:t>月，</a:t>
            </a:r>
            <a:r>
              <a:rPr lang="en-US" altLang="zh-CN" sz="2400" dirty="0"/>
              <a:t>PGP Inc.</a:t>
            </a:r>
            <a:r>
              <a:rPr lang="zh-CN" altLang="en-US" sz="2400" dirty="0"/>
              <a:t>与齐默尔曼同意由</a:t>
            </a:r>
            <a:r>
              <a:rPr lang="en-US" altLang="zh-CN" sz="2400" dirty="0"/>
              <a:t>IETF</a:t>
            </a:r>
            <a:r>
              <a:rPr lang="zh-CN" altLang="en-US" sz="2400" dirty="0"/>
              <a:t>制定一项公开的互联网安全电子邮件标准，称作</a:t>
            </a:r>
            <a:r>
              <a:rPr lang="en-US" altLang="zh-CN" sz="2400" dirty="0">
                <a:solidFill>
                  <a:srgbClr val="FF0000"/>
                </a:solidFill>
              </a:rPr>
              <a:t>OpenPGP</a:t>
            </a:r>
            <a:r>
              <a:rPr lang="zh-CN" altLang="en-US" sz="2400" dirty="0"/>
              <a:t>，</a:t>
            </a:r>
            <a:r>
              <a:rPr lang="en-US" altLang="zh-CN" sz="2400" dirty="0"/>
              <a:t>RFC 2440, 3156, 4880, 5581, 6637</a:t>
            </a:r>
            <a:r>
              <a:rPr lang="zh-CN" altLang="en-US" sz="2400" dirty="0"/>
              <a:t>等</a:t>
            </a:r>
            <a:endParaRPr lang="en-US" altLang="zh-CN" sz="2400" dirty="0"/>
          </a:p>
          <a:p>
            <a:pPr lvl="1">
              <a:lnSpc>
                <a:spcPts val="4300"/>
              </a:lnSpc>
              <a:spcBef>
                <a:spcPts val="0"/>
              </a:spcBef>
            </a:pPr>
            <a:r>
              <a:rPr lang="en-US" altLang="zh-CN" sz="2400" dirty="0"/>
              <a:t>OSF</a:t>
            </a:r>
            <a:r>
              <a:rPr lang="zh-CN" altLang="en-US" sz="2400" dirty="0"/>
              <a:t>开发了“</a:t>
            </a:r>
            <a:r>
              <a:rPr lang="en-US" altLang="zh-CN" sz="2400" dirty="0" err="1"/>
              <a:t>GnuPG</a:t>
            </a:r>
            <a:r>
              <a:rPr lang="en-US" altLang="zh-CN" sz="2400" dirty="0"/>
              <a:t>”</a:t>
            </a:r>
            <a:r>
              <a:rPr lang="zh-CN" altLang="en-US" sz="2400" dirty="0"/>
              <a:t>（</a:t>
            </a:r>
            <a:r>
              <a:rPr lang="en-US" altLang="zh-CN" sz="2400" dirty="0"/>
              <a:t>GPG</a:t>
            </a:r>
            <a:r>
              <a:rPr lang="zh-CN" altLang="en-US" sz="2400" dirty="0"/>
              <a:t>）：</a:t>
            </a:r>
            <a:r>
              <a:rPr lang="en-US" altLang="zh-CN" sz="2400" dirty="0"/>
              <a:t>Gpg4win, KGPG, Seahorse, </a:t>
            </a:r>
            <a:r>
              <a:rPr lang="en-US" altLang="zh-CN" sz="2400" dirty="0" err="1"/>
              <a:t>MacGPG</a:t>
            </a:r>
            <a:r>
              <a:rPr lang="en-US" altLang="zh-CN" sz="2400" dirty="0"/>
              <a:t>, </a:t>
            </a:r>
            <a:r>
              <a:rPr lang="en-US" altLang="zh-CN" sz="2400" dirty="0" err="1"/>
              <a:t>iPGMail</a:t>
            </a:r>
            <a:r>
              <a:rPr lang="en-US" altLang="zh-CN" sz="2400" dirty="0"/>
              <a:t>, </a:t>
            </a:r>
            <a:r>
              <a:rPr lang="en-US" altLang="zh-CN" sz="2400" dirty="0" err="1"/>
              <a:t>OpenKeychain</a:t>
            </a:r>
            <a:r>
              <a:rPr lang="zh-CN" altLang="en-US" sz="2400" dirty="0"/>
              <a:t>等</a:t>
            </a:r>
            <a:endParaRPr lang="en-US" altLang="zh-CN" sz="2400" dirty="0"/>
          </a:p>
          <a:p>
            <a:pPr lvl="1">
              <a:lnSpc>
                <a:spcPts val="4300"/>
              </a:lnSpc>
              <a:spcBef>
                <a:spcPts val="0"/>
              </a:spcBef>
            </a:pPr>
            <a:r>
              <a:rPr lang="en-US" altLang="zh-CN" sz="2400" dirty="0"/>
              <a:t>OpenPGP</a:t>
            </a:r>
            <a:r>
              <a:rPr lang="zh-CN" altLang="en-US" sz="2400" dirty="0"/>
              <a:t>联盟（</a:t>
            </a:r>
            <a:r>
              <a:rPr lang="en-US" altLang="zh-CN" sz="2400" dirty="0"/>
              <a:t>http://www.openpgp.org</a:t>
            </a:r>
            <a:r>
              <a:rPr lang="zh-CN" altLang="en-US" sz="2400" dirty="0"/>
              <a:t>）</a:t>
            </a:r>
          </a:p>
        </p:txBody>
      </p:sp>
      <p:sp>
        <p:nvSpPr>
          <p:cNvPr id="3" name="标题 2"/>
          <p:cNvSpPr>
            <a:spLocks noGrp="1"/>
          </p:cNvSpPr>
          <p:nvPr>
            <p:ph type="title"/>
          </p:nvPr>
        </p:nvSpPr>
        <p:spPr/>
        <p:txBody>
          <a:bodyPr/>
          <a:lstStyle/>
          <a:p>
            <a:r>
              <a:rPr lang="en-US" altLang="zh-CN" dirty="0"/>
              <a:t>PGP</a:t>
            </a:r>
            <a:endParaRPr lang="zh-CN" altLang="en-US" dirty="0"/>
          </a:p>
        </p:txBody>
      </p:sp>
    </p:spTree>
    <p:extLst>
      <p:ext uri="{BB962C8B-B14F-4D97-AF65-F5344CB8AC3E}">
        <p14:creationId xmlns:p14="http://schemas.microsoft.com/office/powerpoint/2010/main" val="3776976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68484" y="1423110"/>
            <a:ext cx="7772400" cy="4576637"/>
          </a:xfrm>
        </p:spPr>
        <p:txBody>
          <a:bodyPr/>
          <a:lstStyle/>
          <a:p>
            <a:pPr>
              <a:lnSpc>
                <a:spcPts val="4300"/>
              </a:lnSpc>
              <a:spcBef>
                <a:spcPts val="0"/>
              </a:spcBef>
            </a:pPr>
            <a:r>
              <a:rPr lang="zh-CN" altLang="en-US" sz="2800" dirty="0"/>
              <a:t> </a:t>
            </a:r>
            <a:r>
              <a:rPr lang="en-US" altLang="zh-CN" sz="2800" dirty="0"/>
              <a:t>PGP</a:t>
            </a:r>
            <a:r>
              <a:rPr lang="zh-CN" altLang="en-US" sz="2800" dirty="0"/>
              <a:t>最常用于安全电子邮件传输，但它也可以用于任何需要保证传输</a:t>
            </a:r>
            <a:r>
              <a:rPr lang="zh-CN" altLang="en-US" sz="2800" dirty="0">
                <a:solidFill>
                  <a:srgbClr val="FF0000"/>
                </a:solidFill>
              </a:rPr>
              <a:t>机密性、完整性和认证</a:t>
            </a:r>
            <a:r>
              <a:rPr lang="zh-CN" altLang="en-US" sz="2800" dirty="0"/>
              <a:t>的应用中</a:t>
            </a:r>
            <a:r>
              <a:rPr lang="zh-CN" altLang="zh-CN" sz="2800" dirty="0"/>
              <a:t>。</a:t>
            </a:r>
            <a:endParaRPr lang="en-US" altLang="zh-CN" sz="2800" dirty="0"/>
          </a:p>
          <a:p>
            <a:pPr>
              <a:lnSpc>
                <a:spcPts val="4300"/>
              </a:lnSpc>
              <a:spcBef>
                <a:spcPts val="0"/>
              </a:spcBef>
            </a:pPr>
            <a:r>
              <a:rPr lang="zh-CN" altLang="en-US" sz="2800" dirty="0"/>
              <a:t>齐默曼开发</a:t>
            </a:r>
            <a:r>
              <a:rPr lang="en-US" altLang="zh-CN" sz="2800" dirty="0"/>
              <a:t>PGP</a:t>
            </a:r>
            <a:r>
              <a:rPr lang="zh-CN" altLang="en-US" sz="2800" dirty="0"/>
              <a:t>的故事</a:t>
            </a:r>
            <a:endParaRPr lang="en-US" altLang="zh-CN" sz="2800" dirty="0"/>
          </a:p>
          <a:p>
            <a:pPr>
              <a:lnSpc>
                <a:spcPts val="4300"/>
              </a:lnSpc>
              <a:spcBef>
                <a:spcPts val="0"/>
              </a:spcBef>
            </a:pPr>
            <a:endParaRPr lang="en-US" altLang="zh-CN" sz="2800" dirty="0"/>
          </a:p>
        </p:txBody>
      </p:sp>
      <p:sp>
        <p:nvSpPr>
          <p:cNvPr id="3" name="标题 2"/>
          <p:cNvSpPr>
            <a:spLocks noGrp="1"/>
          </p:cNvSpPr>
          <p:nvPr>
            <p:ph type="title"/>
          </p:nvPr>
        </p:nvSpPr>
        <p:spPr/>
        <p:txBody>
          <a:bodyPr/>
          <a:lstStyle/>
          <a:p>
            <a:r>
              <a:rPr lang="en-US" altLang="zh-CN" dirty="0"/>
              <a:t>PGP</a:t>
            </a:r>
            <a:endParaRPr lang="zh-CN" altLang="en-US" dirty="0"/>
          </a:p>
        </p:txBody>
      </p:sp>
    </p:spTree>
    <p:extLst>
      <p:ext uri="{BB962C8B-B14F-4D97-AF65-F5344CB8AC3E}">
        <p14:creationId xmlns:p14="http://schemas.microsoft.com/office/powerpoint/2010/main" val="939336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dirty="0"/>
              <a:t>PGP</a:t>
            </a:r>
            <a:r>
              <a:rPr lang="zh-CN" altLang="en-US" dirty="0"/>
              <a:t>功能</a:t>
            </a:r>
          </a:p>
        </p:txBody>
      </p:sp>
      <p:pic>
        <p:nvPicPr>
          <p:cNvPr id="4" name="图片 3"/>
          <p:cNvPicPr>
            <a:picLocks noChangeAspect="1"/>
          </p:cNvPicPr>
          <p:nvPr/>
        </p:nvPicPr>
        <p:blipFill>
          <a:blip r:embed="rId3"/>
          <a:stretch>
            <a:fillRect/>
          </a:stretch>
        </p:blipFill>
        <p:spPr>
          <a:xfrm>
            <a:off x="313657" y="1427747"/>
            <a:ext cx="8462712" cy="4620126"/>
          </a:xfrm>
          <a:prstGeom prst="rect">
            <a:avLst/>
          </a:prstGeom>
        </p:spPr>
      </p:pic>
    </p:spTree>
    <p:extLst>
      <p:ext uri="{BB962C8B-B14F-4D97-AF65-F5344CB8AC3E}">
        <p14:creationId xmlns:p14="http://schemas.microsoft.com/office/powerpoint/2010/main" val="1327636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42026" y="2904661"/>
            <a:ext cx="5812325" cy="865481"/>
          </a:xfrm>
        </p:spPr>
        <p:txBody>
          <a:bodyPr/>
          <a:lstStyle/>
          <a:p>
            <a:pPr marL="0" indent="0">
              <a:buNone/>
            </a:pPr>
            <a:r>
              <a:rPr lang="zh-CN" altLang="en-US" dirty="0">
                <a:solidFill>
                  <a:srgbClr val="FF0000"/>
                </a:solidFill>
              </a:rPr>
              <a:t>一、</a:t>
            </a:r>
            <a:r>
              <a:rPr lang="en-US" altLang="zh-CN" dirty="0">
                <a:solidFill>
                  <a:srgbClr val="FF0000"/>
                </a:solidFill>
              </a:rPr>
              <a:t>PGP</a:t>
            </a:r>
            <a:r>
              <a:rPr lang="zh-CN" altLang="en-US" dirty="0">
                <a:solidFill>
                  <a:srgbClr val="FF0000"/>
                </a:solidFill>
              </a:rPr>
              <a:t>基本原理</a:t>
            </a: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4256369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dirty="0"/>
              <a:t>PGP</a:t>
            </a:r>
            <a:r>
              <a:rPr lang="zh-CN" altLang="en-US" dirty="0"/>
              <a:t>发送和接收邮件过程</a:t>
            </a:r>
          </a:p>
        </p:txBody>
      </p:sp>
      <p:pic>
        <p:nvPicPr>
          <p:cNvPr id="4" name="图片 3"/>
          <p:cNvPicPr>
            <a:picLocks noChangeAspect="1"/>
          </p:cNvPicPr>
          <p:nvPr/>
        </p:nvPicPr>
        <p:blipFill>
          <a:blip r:embed="rId3"/>
          <a:stretch>
            <a:fillRect/>
          </a:stretch>
        </p:blipFill>
        <p:spPr>
          <a:xfrm>
            <a:off x="497305" y="1235242"/>
            <a:ext cx="7749228" cy="5470358"/>
          </a:xfrm>
          <a:prstGeom prst="rect">
            <a:avLst/>
          </a:prstGeom>
        </p:spPr>
      </p:pic>
      <p:sp>
        <p:nvSpPr>
          <p:cNvPr id="5" name="矩形标注 4"/>
          <p:cNvSpPr/>
          <p:nvPr/>
        </p:nvSpPr>
        <p:spPr bwMode="auto">
          <a:xfrm>
            <a:off x="2859552" y="4736406"/>
            <a:ext cx="5386981" cy="954107"/>
          </a:xfrm>
          <a:prstGeom prst="wedgeRectCallout">
            <a:avLst>
              <a:gd name="adj1" fmla="val 2552"/>
              <a:gd name="adj2" fmla="val -199743"/>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CN" sz="2800" b="0" u="none" strike="noStrike" cap="none" normalizeH="0" dirty="0">
                <a:ln>
                  <a:noFill/>
                </a:ln>
                <a:solidFill>
                  <a:schemeClr val="tx1"/>
                </a:solidFill>
                <a:effectLst/>
                <a:latin typeface="Times New Roman" panose="02020603050405020304" pitchFamily="18" charset="0"/>
                <a:ea typeface="黑体" panose="02010609060101010101" pitchFamily="49" charset="-122"/>
              </a:rPr>
              <a:t>PGP</a:t>
            </a:r>
            <a:r>
              <a:rPr kumimoji="1" lang="zh-CN" altLang="en-US" sz="2800" b="0" u="none" strike="noStrike" cap="none" normalizeH="0" dirty="0">
                <a:ln>
                  <a:noFill/>
                </a:ln>
                <a:solidFill>
                  <a:schemeClr val="tx1"/>
                </a:solidFill>
                <a:effectLst/>
                <a:latin typeface="Times New Roman" panose="02020603050405020304" pitchFamily="18" charset="0"/>
                <a:ea typeface="黑体" panose="02010609060101010101" pitchFamily="49" charset="-122"/>
              </a:rPr>
              <a:t>这种加密方法（对称加密和公开加密结合）名称是什么？</a:t>
            </a:r>
          </a:p>
        </p:txBody>
      </p:sp>
    </p:spTree>
    <p:extLst>
      <p:ext uri="{BB962C8B-B14F-4D97-AF65-F5344CB8AC3E}">
        <p14:creationId xmlns:p14="http://schemas.microsoft.com/office/powerpoint/2010/main" val="183594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PGP</a:t>
            </a:r>
            <a:r>
              <a:rPr lang="zh-CN" altLang="en-US" dirty="0"/>
              <a:t>加密过程</a:t>
            </a:r>
          </a:p>
        </p:txBody>
      </p:sp>
      <p:sp>
        <p:nvSpPr>
          <p:cNvPr id="5" name="内容占位符 4"/>
          <p:cNvSpPr>
            <a:spLocks noGrp="1"/>
          </p:cNvSpPr>
          <p:nvPr>
            <p:ph idx="1"/>
          </p:nvPr>
        </p:nvSpPr>
        <p:spPr>
          <a:xfrm>
            <a:off x="191587" y="1385721"/>
            <a:ext cx="4466640" cy="4822574"/>
          </a:xfrm>
          <a:ln>
            <a:solidFill>
              <a:schemeClr val="tx1"/>
            </a:solidFill>
          </a:ln>
        </p:spPr>
        <p:txBody>
          <a:bodyPr/>
          <a:lstStyle/>
          <a:p>
            <a:pPr marL="457200" indent="-457200">
              <a:lnSpc>
                <a:spcPts val="3700"/>
              </a:lnSpc>
              <a:spcBef>
                <a:spcPts val="0"/>
              </a:spcBef>
              <a:buSzPct val="100000"/>
              <a:buFont typeface="+mj-ea"/>
              <a:buAutoNum type="circleNumDbPlain"/>
            </a:pPr>
            <a:r>
              <a:rPr lang="zh-CN" altLang="en-US" sz="2000" dirty="0"/>
              <a:t>用伪随机数生成器生成会话密钥。</a:t>
            </a:r>
          </a:p>
          <a:p>
            <a:pPr marL="457200" indent="-457200">
              <a:lnSpc>
                <a:spcPts val="3700"/>
              </a:lnSpc>
              <a:spcBef>
                <a:spcPts val="0"/>
              </a:spcBef>
              <a:buSzPct val="100000"/>
              <a:buFont typeface="+mj-ea"/>
              <a:buAutoNum type="circleNumDbPlain"/>
            </a:pPr>
            <a:r>
              <a:rPr lang="zh-CN" altLang="en-US" sz="2000" dirty="0"/>
              <a:t>用公钥密码加密会话密钥。</a:t>
            </a:r>
          </a:p>
          <a:p>
            <a:pPr marL="457200" indent="-457200">
              <a:lnSpc>
                <a:spcPts val="3700"/>
              </a:lnSpc>
              <a:spcBef>
                <a:spcPts val="0"/>
              </a:spcBef>
              <a:buSzPct val="100000"/>
              <a:buFont typeface="+mj-ea"/>
              <a:buAutoNum type="circleNumDbPlain"/>
            </a:pPr>
            <a:r>
              <a:rPr lang="zh-CN" altLang="en-US" sz="2000" dirty="0"/>
              <a:t>压缩消息。</a:t>
            </a:r>
          </a:p>
          <a:p>
            <a:pPr marL="457200" indent="-457200">
              <a:lnSpc>
                <a:spcPts val="3700"/>
              </a:lnSpc>
              <a:spcBef>
                <a:spcPts val="0"/>
              </a:spcBef>
              <a:buSzPct val="100000"/>
              <a:buFont typeface="+mj-ea"/>
              <a:buAutoNum type="circleNumDbPlain"/>
            </a:pPr>
            <a:r>
              <a:rPr lang="zh-CN" altLang="en-US" sz="2000" dirty="0"/>
              <a:t>使用对称密码对压缩的消息进行加密，这里使用的密钥是步骤 </a:t>
            </a:r>
            <a:r>
              <a:rPr lang="en-US" altLang="zh-CN" sz="2000" dirty="0"/>
              <a:t>1 </a:t>
            </a:r>
            <a:r>
              <a:rPr lang="zh-CN" altLang="en-US" sz="2000" dirty="0"/>
              <a:t>中生成的会话密钥。</a:t>
            </a:r>
          </a:p>
          <a:p>
            <a:pPr marL="457200" indent="-457200">
              <a:lnSpc>
                <a:spcPts val="3700"/>
              </a:lnSpc>
              <a:spcBef>
                <a:spcPts val="0"/>
              </a:spcBef>
              <a:buSzPct val="100000"/>
              <a:buFont typeface="+mj-ea"/>
              <a:buAutoNum type="circleNumDbPlain"/>
            </a:pPr>
            <a:r>
              <a:rPr lang="zh-CN" altLang="en-US" sz="2000" dirty="0"/>
              <a:t>将加密的会话密钥（步骤 </a:t>
            </a:r>
            <a:r>
              <a:rPr lang="en-US" altLang="zh-CN" sz="2000" dirty="0"/>
              <a:t>2</a:t>
            </a:r>
            <a:r>
              <a:rPr lang="zh-CN" altLang="en-US" sz="2000" dirty="0"/>
              <a:t>）与加密的消息（步骤 </a:t>
            </a:r>
            <a:r>
              <a:rPr lang="en-US" altLang="zh-CN" sz="2000" dirty="0"/>
              <a:t>4</a:t>
            </a:r>
            <a:r>
              <a:rPr lang="zh-CN" altLang="en-US" sz="2000" dirty="0"/>
              <a:t>）拼合起来。</a:t>
            </a:r>
          </a:p>
          <a:p>
            <a:pPr marL="457200" indent="-457200">
              <a:lnSpc>
                <a:spcPts val="3700"/>
              </a:lnSpc>
              <a:spcBef>
                <a:spcPts val="0"/>
              </a:spcBef>
              <a:buSzPct val="100000"/>
              <a:buFont typeface="+mj-ea"/>
              <a:buAutoNum type="circleNumDbPlain"/>
            </a:pPr>
            <a:r>
              <a:rPr lang="zh-CN" altLang="en-US" sz="2000" dirty="0"/>
              <a:t>将步骤 </a:t>
            </a:r>
            <a:r>
              <a:rPr lang="en-US" altLang="zh-CN" sz="2000" dirty="0"/>
              <a:t>5 </a:t>
            </a:r>
            <a:r>
              <a:rPr lang="zh-CN" altLang="en-US" sz="2000" dirty="0"/>
              <a:t>的结果转换为文本数据，转换后的结果就是报文数据。</a:t>
            </a:r>
          </a:p>
          <a:p>
            <a:pPr>
              <a:lnSpc>
                <a:spcPts val="3700"/>
              </a:lnSpc>
              <a:spcBef>
                <a:spcPts val="0"/>
              </a:spcBef>
            </a:pPr>
            <a:endParaRPr lang="zh-CN" altLang="en-US" sz="2000" dirty="0"/>
          </a:p>
        </p:txBody>
      </p:sp>
      <p:pic>
        <p:nvPicPr>
          <p:cNvPr id="9" name="图片 8"/>
          <p:cNvPicPr>
            <a:picLocks noChangeAspect="1"/>
          </p:cNvPicPr>
          <p:nvPr/>
        </p:nvPicPr>
        <p:blipFill>
          <a:blip r:embed="rId3"/>
          <a:stretch>
            <a:fillRect/>
          </a:stretch>
        </p:blipFill>
        <p:spPr>
          <a:xfrm>
            <a:off x="4756785" y="1147662"/>
            <a:ext cx="4387215" cy="5060633"/>
          </a:xfrm>
          <a:prstGeom prst="rect">
            <a:avLst/>
          </a:prstGeom>
          <a:ln>
            <a:solidFill>
              <a:srgbClr val="FF0000"/>
            </a:solidFill>
          </a:ln>
        </p:spPr>
      </p:pic>
    </p:spTree>
    <p:extLst>
      <p:ext uri="{BB962C8B-B14F-4D97-AF65-F5344CB8AC3E}">
        <p14:creationId xmlns:p14="http://schemas.microsoft.com/office/powerpoint/2010/main" val="302238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PGP</a:t>
            </a:r>
            <a:r>
              <a:rPr lang="zh-CN" altLang="en-US" dirty="0"/>
              <a:t>解密过程</a:t>
            </a:r>
          </a:p>
        </p:txBody>
      </p:sp>
      <p:sp>
        <p:nvSpPr>
          <p:cNvPr id="5" name="内容占位符 4"/>
          <p:cNvSpPr>
            <a:spLocks noGrp="1"/>
          </p:cNvSpPr>
          <p:nvPr>
            <p:ph idx="1"/>
          </p:nvPr>
        </p:nvSpPr>
        <p:spPr>
          <a:xfrm>
            <a:off x="101349" y="1301500"/>
            <a:ext cx="4605906" cy="4822574"/>
          </a:xfrm>
          <a:ln>
            <a:solidFill>
              <a:schemeClr val="tx1"/>
            </a:solidFill>
          </a:ln>
        </p:spPr>
        <p:txBody>
          <a:bodyPr/>
          <a:lstStyle/>
          <a:p>
            <a:pPr marL="457200" indent="-457200">
              <a:lnSpc>
                <a:spcPct val="100000"/>
              </a:lnSpc>
              <a:spcBef>
                <a:spcPts val="0"/>
              </a:spcBef>
              <a:buSzPct val="100000"/>
              <a:buFont typeface="+mj-ea"/>
              <a:buAutoNum type="circleNumDbPlain"/>
            </a:pPr>
            <a:r>
              <a:rPr lang="zh-CN" altLang="en-US" sz="1800" dirty="0"/>
              <a:t>接收者输入解密的口令。</a:t>
            </a:r>
          </a:p>
          <a:p>
            <a:pPr marL="457200" indent="-457200">
              <a:lnSpc>
                <a:spcPct val="100000"/>
              </a:lnSpc>
              <a:spcBef>
                <a:spcPts val="0"/>
              </a:spcBef>
              <a:buSzPct val="100000"/>
              <a:buFont typeface="+mj-ea"/>
              <a:buAutoNum type="circleNumDbPlain"/>
            </a:pPr>
            <a:r>
              <a:rPr lang="zh-CN" altLang="en-US" sz="1800" dirty="0"/>
              <a:t>求口令的散列值，生成用于解密私钥的密钥。</a:t>
            </a:r>
          </a:p>
          <a:p>
            <a:pPr marL="457200" indent="-457200">
              <a:lnSpc>
                <a:spcPct val="100000"/>
              </a:lnSpc>
              <a:spcBef>
                <a:spcPts val="0"/>
              </a:spcBef>
              <a:buSzPct val="100000"/>
              <a:buFont typeface="+mj-ea"/>
              <a:buAutoNum type="circleNumDbPlain"/>
            </a:pPr>
            <a:r>
              <a:rPr lang="zh-CN" altLang="en-US" sz="1800" dirty="0"/>
              <a:t>将钥匙串中经过加密的私钥进行解密，得到接收者的私钥。</a:t>
            </a:r>
          </a:p>
          <a:p>
            <a:pPr marL="457200" indent="-457200">
              <a:lnSpc>
                <a:spcPct val="100000"/>
              </a:lnSpc>
              <a:spcBef>
                <a:spcPts val="0"/>
              </a:spcBef>
              <a:buSzPct val="100000"/>
              <a:buFont typeface="+mj-ea"/>
              <a:buAutoNum type="circleNumDbPlain"/>
            </a:pPr>
            <a:r>
              <a:rPr lang="zh-CN" altLang="en-US" sz="1800" dirty="0"/>
              <a:t>将报文数据（文本数据）转换成二进制数据。</a:t>
            </a:r>
          </a:p>
          <a:p>
            <a:pPr marL="457200" indent="-457200">
              <a:lnSpc>
                <a:spcPct val="100000"/>
              </a:lnSpc>
              <a:spcBef>
                <a:spcPts val="0"/>
              </a:spcBef>
              <a:buSzPct val="100000"/>
              <a:buFont typeface="+mj-ea"/>
              <a:buAutoNum type="circleNumDbPlain"/>
            </a:pPr>
            <a:r>
              <a:rPr lang="zh-CN" altLang="en-US" sz="1800" dirty="0"/>
              <a:t>将二进制数据分解成两部分：加密的会话密钥、经过压缩和加密的消息。</a:t>
            </a:r>
          </a:p>
          <a:p>
            <a:pPr marL="457200" indent="-457200">
              <a:lnSpc>
                <a:spcPct val="100000"/>
              </a:lnSpc>
              <a:spcBef>
                <a:spcPts val="0"/>
              </a:spcBef>
              <a:buSzPct val="100000"/>
              <a:buFont typeface="+mj-ea"/>
              <a:buAutoNum type="circleNumDbPlain"/>
            </a:pPr>
            <a:r>
              <a:rPr lang="zh-CN" altLang="en-US" sz="1800" dirty="0"/>
              <a:t>用公钥密码解密会话密钥，这里使用步骤 </a:t>
            </a:r>
            <a:r>
              <a:rPr lang="en-US" altLang="zh-CN" sz="1800" dirty="0"/>
              <a:t>3 </a:t>
            </a:r>
            <a:r>
              <a:rPr lang="zh-CN" altLang="en-US" sz="1800" dirty="0"/>
              <a:t>中生成的接收者的私钥。</a:t>
            </a:r>
          </a:p>
          <a:p>
            <a:pPr marL="457200" indent="-457200">
              <a:lnSpc>
                <a:spcPct val="100000"/>
              </a:lnSpc>
              <a:spcBef>
                <a:spcPts val="0"/>
              </a:spcBef>
              <a:buSzPct val="100000"/>
              <a:buFont typeface="+mj-ea"/>
              <a:buAutoNum type="circleNumDbPlain"/>
            </a:pPr>
            <a:r>
              <a:rPr lang="zh-CN" altLang="en-US" sz="1800" dirty="0"/>
              <a:t>对步骤 </a:t>
            </a:r>
            <a:r>
              <a:rPr lang="en-US" altLang="zh-CN" sz="1800" dirty="0"/>
              <a:t>5 </a:t>
            </a:r>
            <a:r>
              <a:rPr lang="zh-CN" altLang="en-US" sz="1800" dirty="0"/>
              <a:t>中得到的经过压缩和加密的消息用对称密码进行解密，这里使用了步骤 </a:t>
            </a:r>
            <a:r>
              <a:rPr lang="en-US" altLang="zh-CN" sz="1800" dirty="0"/>
              <a:t>6 </a:t>
            </a:r>
            <a:r>
              <a:rPr lang="zh-CN" altLang="en-US" sz="1800" dirty="0"/>
              <a:t>中生成的会话密钥。</a:t>
            </a:r>
          </a:p>
          <a:p>
            <a:pPr marL="457200" indent="-457200">
              <a:lnSpc>
                <a:spcPct val="100000"/>
              </a:lnSpc>
              <a:spcBef>
                <a:spcPts val="0"/>
              </a:spcBef>
              <a:buSzPct val="100000"/>
              <a:buFont typeface="+mj-ea"/>
              <a:buAutoNum type="circleNumDbPlain"/>
            </a:pPr>
            <a:r>
              <a:rPr lang="zh-CN" altLang="en-US" sz="1800" dirty="0"/>
              <a:t>对步骤 </a:t>
            </a:r>
            <a:r>
              <a:rPr lang="en-US" altLang="zh-CN" sz="1800" dirty="0"/>
              <a:t>7 </a:t>
            </a:r>
            <a:r>
              <a:rPr lang="zh-CN" altLang="en-US" sz="1800" dirty="0"/>
              <a:t>中得到的经过压缩的消息进行解压缩。</a:t>
            </a:r>
          </a:p>
          <a:p>
            <a:pPr marL="457200" indent="-457200">
              <a:lnSpc>
                <a:spcPct val="100000"/>
              </a:lnSpc>
              <a:spcBef>
                <a:spcPts val="0"/>
              </a:spcBef>
              <a:buSzPct val="100000"/>
              <a:buFont typeface="+mj-ea"/>
              <a:buAutoNum type="circleNumDbPlain"/>
            </a:pPr>
            <a:r>
              <a:rPr lang="zh-CN" altLang="en-US" sz="1800" dirty="0"/>
              <a:t>得到原始消息。</a:t>
            </a:r>
          </a:p>
        </p:txBody>
      </p:sp>
      <p:pic>
        <p:nvPicPr>
          <p:cNvPr id="2" name="图片 1"/>
          <p:cNvPicPr>
            <a:picLocks noChangeAspect="1"/>
          </p:cNvPicPr>
          <p:nvPr/>
        </p:nvPicPr>
        <p:blipFill>
          <a:blip r:embed="rId3"/>
          <a:stretch>
            <a:fillRect/>
          </a:stretch>
        </p:blipFill>
        <p:spPr>
          <a:xfrm>
            <a:off x="4783455" y="670059"/>
            <a:ext cx="4360545" cy="5454015"/>
          </a:xfrm>
          <a:prstGeom prst="rect">
            <a:avLst/>
          </a:prstGeom>
          <a:ln>
            <a:solidFill>
              <a:srgbClr val="FF0000"/>
            </a:solidFill>
          </a:ln>
        </p:spPr>
      </p:pic>
    </p:spTree>
    <p:extLst>
      <p:ext uri="{BB962C8B-B14F-4D97-AF65-F5344CB8AC3E}">
        <p14:creationId xmlns:p14="http://schemas.microsoft.com/office/powerpoint/2010/main" val="320936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a:t>内容提纲</a:t>
            </a:r>
            <a:endParaRPr lang="en-US" altLang="zh-CN">
              <a:solidFill>
                <a:schemeClr val="accent1"/>
              </a:solidFill>
            </a:endParaRPr>
          </a:p>
        </p:txBody>
      </p:sp>
      <p:sp>
        <p:nvSpPr>
          <p:cNvPr id="30723" name="Text Box 3"/>
          <p:cNvSpPr txBox="1">
            <a:spLocks noChangeArrowheads="1"/>
          </p:cNvSpPr>
          <p:nvPr/>
        </p:nvSpPr>
        <p:spPr bwMode="auto">
          <a:xfrm>
            <a:off x="1660525" y="722313"/>
            <a:ext cx="184150" cy="366712"/>
          </a:xfrm>
          <a:prstGeom prst="rect">
            <a:avLst/>
          </a:prstGeom>
          <a:noFill/>
          <a:ln w="9525">
            <a:noFill/>
            <a:miter lim="800000"/>
            <a:headEnd/>
            <a:tailEnd/>
          </a:ln>
        </p:spPr>
        <p:txBody>
          <a:bodyPr wrap="none">
            <a:spAutoFit/>
          </a:bodyPr>
          <a:lstStyle/>
          <a:p>
            <a:endParaRPr lang="zh-CN" altLang="en-US">
              <a:ea typeface="宋体" charset="-122"/>
            </a:endParaRPr>
          </a:p>
        </p:txBody>
      </p:sp>
      <p:sp>
        <p:nvSpPr>
          <p:cNvPr id="30724" name="Line 4"/>
          <p:cNvSpPr>
            <a:spLocks noChangeShapeType="1"/>
          </p:cNvSpPr>
          <p:nvPr/>
        </p:nvSpPr>
        <p:spPr bwMode="gray">
          <a:xfrm>
            <a:off x="1252538" y="3382750"/>
            <a:ext cx="6167437" cy="7937"/>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30725" name="Rectangle 5"/>
          <p:cNvSpPr>
            <a:spLocks noChangeArrowheads="1"/>
          </p:cNvSpPr>
          <p:nvPr/>
        </p:nvSpPr>
        <p:spPr bwMode="gray">
          <a:xfrm rot="3419336">
            <a:off x="979487" y="2806488"/>
            <a:ext cx="479425" cy="520700"/>
          </a:xfrm>
          <a:prstGeom prst="rect">
            <a:avLst/>
          </a:prstGeom>
          <a:solidFill>
            <a:srgbClr val="9369E7"/>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30726" name="Text Box 6"/>
          <p:cNvSpPr txBox="1">
            <a:spLocks noChangeArrowheads="1"/>
          </p:cNvSpPr>
          <p:nvPr/>
        </p:nvSpPr>
        <p:spPr bwMode="gray">
          <a:xfrm>
            <a:off x="1785938" y="2769975"/>
            <a:ext cx="5346700" cy="579437"/>
          </a:xfrm>
          <a:prstGeom prst="rect">
            <a:avLst/>
          </a:prstGeom>
          <a:noFill/>
          <a:ln w="9525" algn="ctr">
            <a:noFill/>
            <a:miter lim="800000"/>
            <a:headEnd/>
            <a:tailEnd/>
          </a:ln>
        </p:spPr>
        <p:txBody>
          <a:bodyPr>
            <a:spAutoFit/>
          </a:bodyPr>
          <a:lstStyle/>
          <a:p>
            <a:pPr eaLnBrk="0" hangingPunct="0"/>
            <a:r>
              <a:rPr lang="zh-CN" altLang="en-US" sz="3200" b="1" dirty="0">
                <a:solidFill>
                  <a:srgbClr val="000000"/>
                </a:solidFill>
              </a:rPr>
              <a:t>安全电子邮件标准</a:t>
            </a:r>
            <a:r>
              <a:rPr lang="en-US" altLang="zh-CN" sz="3200" b="1" dirty="0">
                <a:solidFill>
                  <a:srgbClr val="000000"/>
                </a:solidFill>
              </a:rPr>
              <a:t>PGP</a:t>
            </a:r>
            <a:endParaRPr lang="zh-CN" altLang="en-US" sz="3200" b="1" dirty="0">
              <a:solidFill>
                <a:srgbClr val="000000"/>
              </a:solidFill>
            </a:endParaRPr>
          </a:p>
        </p:txBody>
      </p:sp>
      <p:sp>
        <p:nvSpPr>
          <p:cNvPr id="30727" name="Text Box 7"/>
          <p:cNvSpPr txBox="1">
            <a:spLocks noChangeArrowheads="1"/>
          </p:cNvSpPr>
          <p:nvPr/>
        </p:nvSpPr>
        <p:spPr bwMode="gray">
          <a:xfrm>
            <a:off x="1057275" y="2838237"/>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2</a:t>
            </a:r>
          </a:p>
        </p:txBody>
      </p:sp>
      <p:sp>
        <p:nvSpPr>
          <p:cNvPr id="30728" name="Rectangle 8"/>
          <p:cNvSpPr>
            <a:spLocks noChangeArrowheads="1"/>
          </p:cNvSpPr>
          <p:nvPr/>
        </p:nvSpPr>
        <p:spPr bwMode="gray">
          <a:xfrm rot="3419336">
            <a:off x="973137" y="3884896"/>
            <a:ext cx="479425" cy="520700"/>
          </a:xfrm>
          <a:prstGeom prst="rect">
            <a:avLst/>
          </a:prstGeom>
          <a:solidFill>
            <a:srgbClr val="669900"/>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30729" name="Text Box 9"/>
          <p:cNvSpPr txBox="1">
            <a:spLocks noChangeArrowheads="1"/>
          </p:cNvSpPr>
          <p:nvPr/>
        </p:nvSpPr>
        <p:spPr bwMode="gray">
          <a:xfrm>
            <a:off x="1779588" y="3848383"/>
            <a:ext cx="5497512" cy="579438"/>
          </a:xfrm>
          <a:prstGeom prst="rect">
            <a:avLst/>
          </a:prstGeom>
          <a:noFill/>
          <a:ln w="9525" algn="ctr">
            <a:noFill/>
            <a:miter lim="800000"/>
            <a:headEnd/>
            <a:tailEnd/>
          </a:ln>
        </p:spPr>
        <p:txBody>
          <a:bodyPr>
            <a:spAutoFit/>
          </a:bodyPr>
          <a:lstStyle/>
          <a:p>
            <a:pPr eaLnBrk="0" hangingPunct="0"/>
            <a:r>
              <a:rPr lang="en-US" altLang="zh-CN" sz="3200" dirty="0">
                <a:solidFill>
                  <a:srgbClr val="000000"/>
                </a:solidFill>
                <a:latin typeface="Times New Roman" panose="02020603050405020304" pitchFamily="18" charset="0"/>
                <a:cs typeface="Times New Roman" panose="02020603050405020304" pitchFamily="18" charset="0"/>
              </a:rPr>
              <a:t>WebMail</a:t>
            </a:r>
            <a:r>
              <a:rPr lang="zh-CN" altLang="en-US" sz="3200" dirty="0">
                <a:solidFill>
                  <a:srgbClr val="000000"/>
                </a:solidFill>
                <a:latin typeface="Times New Roman" panose="02020603050405020304" pitchFamily="18" charset="0"/>
                <a:cs typeface="Times New Roman" panose="02020603050405020304" pitchFamily="18" charset="0"/>
              </a:rPr>
              <a:t>安全威胁及防范</a:t>
            </a:r>
            <a:endParaRPr lang="zh-CN" altLang="en-US" sz="3200" b="1" dirty="0">
              <a:solidFill>
                <a:srgbClr val="000000"/>
              </a:solidFill>
              <a:latin typeface="Times New Roman" panose="02020603050405020304" pitchFamily="18" charset="0"/>
              <a:cs typeface="Times New Roman" panose="02020603050405020304" pitchFamily="18" charset="0"/>
            </a:endParaRPr>
          </a:p>
        </p:txBody>
      </p:sp>
      <p:sp>
        <p:nvSpPr>
          <p:cNvPr id="30730" name="Text Box 10"/>
          <p:cNvSpPr txBox="1">
            <a:spLocks noChangeArrowheads="1"/>
          </p:cNvSpPr>
          <p:nvPr/>
        </p:nvSpPr>
        <p:spPr bwMode="gray">
          <a:xfrm>
            <a:off x="1050925" y="3916646"/>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3</a:t>
            </a:r>
          </a:p>
        </p:txBody>
      </p:sp>
      <p:sp>
        <p:nvSpPr>
          <p:cNvPr id="30731" name="Line 11"/>
          <p:cNvSpPr>
            <a:spLocks noChangeShapeType="1"/>
          </p:cNvSpPr>
          <p:nvPr/>
        </p:nvSpPr>
        <p:spPr bwMode="gray">
          <a:xfrm>
            <a:off x="1252538" y="4470683"/>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30732" name="Rectangle 12"/>
          <p:cNvSpPr>
            <a:spLocks noChangeArrowheads="1"/>
          </p:cNvSpPr>
          <p:nvPr/>
        </p:nvSpPr>
        <p:spPr bwMode="gray">
          <a:xfrm rot="3419336">
            <a:off x="987425" y="4933469"/>
            <a:ext cx="479425" cy="520700"/>
          </a:xfrm>
          <a:prstGeom prst="rect">
            <a:avLst/>
          </a:prstGeom>
          <a:solidFill>
            <a:srgbClr val="9369E7"/>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30733" name="Text Box 13"/>
          <p:cNvSpPr txBox="1">
            <a:spLocks noChangeArrowheads="1"/>
          </p:cNvSpPr>
          <p:nvPr/>
        </p:nvSpPr>
        <p:spPr bwMode="gray">
          <a:xfrm>
            <a:off x="1785938" y="4912381"/>
            <a:ext cx="5634036" cy="579438"/>
          </a:xfrm>
          <a:prstGeom prst="rect">
            <a:avLst/>
          </a:prstGeom>
          <a:noFill/>
          <a:ln w="9525" algn="ctr">
            <a:noFill/>
            <a:miter lim="800000"/>
            <a:headEnd/>
            <a:tailEnd/>
          </a:ln>
        </p:spPr>
        <p:txBody>
          <a:bodyPr wrap="square">
            <a:spAutoFit/>
          </a:bodyPr>
          <a:lstStyle/>
          <a:p>
            <a:pPr eaLnBrk="0" hangingPunct="0"/>
            <a:r>
              <a:rPr lang="zh-CN" altLang="en-US" sz="3200" dirty="0">
                <a:solidFill>
                  <a:srgbClr val="000000"/>
                </a:solidFill>
              </a:rPr>
              <a:t>垃圾邮件防范</a:t>
            </a:r>
            <a:endParaRPr lang="zh-CN" altLang="en-US" sz="3200" b="1" dirty="0">
              <a:solidFill>
                <a:srgbClr val="000000"/>
              </a:solidFill>
            </a:endParaRPr>
          </a:p>
        </p:txBody>
      </p:sp>
      <p:sp>
        <p:nvSpPr>
          <p:cNvPr id="30734" name="Text Box 14"/>
          <p:cNvSpPr txBox="1">
            <a:spLocks noChangeArrowheads="1"/>
          </p:cNvSpPr>
          <p:nvPr/>
        </p:nvSpPr>
        <p:spPr bwMode="gray">
          <a:xfrm>
            <a:off x="1041400" y="4974744"/>
            <a:ext cx="355600" cy="461962"/>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4</a:t>
            </a:r>
          </a:p>
        </p:txBody>
      </p:sp>
      <p:sp>
        <p:nvSpPr>
          <p:cNvPr id="30735" name="Line 15"/>
          <p:cNvSpPr>
            <a:spLocks noChangeShapeType="1"/>
          </p:cNvSpPr>
          <p:nvPr/>
        </p:nvSpPr>
        <p:spPr bwMode="gray">
          <a:xfrm>
            <a:off x="1262063" y="5542619"/>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30736" name="Rectangle 16"/>
          <p:cNvSpPr>
            <a:spLocks noChangeArrowheads="1"/>
          </p:cNvSpPr>
          <p:nvPr/>
        </p:nvSpPr>
        <p:spPr bwMode="gray">
          <a:xfrm rot="3419336">
            <a:off x="979487" y="1764832"/>
            <a:ext cx="479425" cy="520700"/>
          </a:xfrm>
          <a:prstGeom prst="rect">
            <a:avLst/>
          </a:prstGeom>
          <a:solidFill>
            <a:srgbClr val="669900"/>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30737" name="Text Box 17"/>
          <p:cNvSpPr txBox="1">
            <a:spLocks noChangeArrowheads="1"/>
          </p:cNvSpPr>
          <p:nvPr/>
        </p:nvSpPr>
        <p:spPr bwMode="gray">
          <a:xfrm>
            <a:off x="1785937" y="1728319"/>
            <a:ext cx="5634037" cy="579438"/>
          </a:xfrm>
          <a:prstGeom prst="rect">
            <a:avLst/>
          </a:prstGeom>
          <a:solidFill>
            <a:srgbClr val="FF6600"/>
          </a:solidFill>
          <a:ln w="9525" algn="ctr">
            <a:noFill/>
            <a:miter lim="800000"/>
            <a:headEnd/>
            <a:tailEnd/>
          </a:ln>
        </p:spPr>
        <p:txBody>
          <a:bodyPr wrap="square">
            <a:spAutoFit/>
          </a:bodyPr>
          <a:lstStyle/>
          <a:p>
            <a:pPr eaLnBrk="0" hangingPunct="0"/>
            <a:r>
              <a:rPr lang="zh-CN" altLang="en-US" sz="3200" dirty="0">
                <a:solidFill>
                  <a:srgbClr val="000000"/>
                </a:solidFill>
                <a:latin typeface="Times New Roman" panose="02020603050405020304" pitchFamily="18" charset="0"/>
                <a:ea typeface="黑体" panose="02010609060101010101" pitchFamily="49" charset="-122"/>
              </a:rPr>
              <a:t>电子邮件安全问题</a:t>
            </a:r>
            <a:endParaRPr lang="zh-CN" altLang="en-US" sz="3200" b="1" dirty="0">
              <a:solidFill>
                <a:srgbClr val="000000"/>
              </a:solidFill>
              <a:latin typeface="Times New Roman" panose="02020603050405020304" pitchFamily="18" charset="0"/>
              <a:ea typeface="黑体" panose="02010609060101010101" pitchFamily="49" charset="-122"/>
            </a:endParaRPr>
          </a:p>
        </p:txBody>
      </p:sp>
      <p:sp>
        <p:nvSpPr>
          <p:cNvPr id="30738" name="Text Box 18"/>
          <p:cNvSpPr txBox="1">
            <a:spLocks noChangeArrowheads="1"/>
          </p:cNvSpPr>
          <p:nvPr/>
        </p:nvSpPr>
        <p:spPr bwMode="gray">
          <a:xfrm>
            <a:off x="1057275" y="1796582"/>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1</a:t>
            </a:r>
          </a:p>
        </p:txBody>
      </p:sp>
      <p:sp>
        <p:nvSpPr>
          <p:cNvPr id="30739" name="Line 19"/>
          <p:cNvSpPr>
            <a:spLocks noChangeShapeType="1"/>
          </p:cNvSpPr>
          <p:nvPr/>
        </p:nvSpPr>
        <p:spPr bwMode="gray">
          <a:xfrm>
            <a:off x="1252538" y="2386467"/>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71475" y="1554163"/>
            <a:ext cx="3590925" cy="4114800"/>
          </a:xfrm>
        </p:spPr>
        <p:txBody>
          <a:bodyPr/>
          <a:lstStyle/>
          <a:p>
            <a:r>
              <a:rPr lang="zh-CN" altLang="en-US" dirty="0"/>
              <a:t>加密和解密的过程中，会话密钥和消息的变化情况</a:t>
            </a:r>
          </a:p>
        </p:txBody>
      </p:sp>
      <p:sp>
        <p:nvSpPr>
          <p:cNvPr id="3" name="标题 2"/>
          <p:cNvSpPr>
            <a:spLocks noGrp="1"/>
          </p:cNvSpPr>
          <p:nvPr>
            <p:ph type="title"/>
          </p:nvPr>
        </p:nvSpPr>
        <p:spPr/>
        <p:txBody>
          <a:bodyPr/>
          <a:lstStyle/>
          <a:p>
            <a:r>
              <a:rPr lang="en-US" altLang="zh-CN" sz="4000" dirty="0"/>
              <a:t>PGP</a:t>
            </a:r>
            <a:r>
              <a:rPr lang="zh-CN" altLang="en-US" sz="4000" dirty="0"/>
              <a:t>加解密</a:t>
            </a:r>
          </a:p>
        </p:txBody>
      </p:sp>
      <p:pic>
        <p:nvPicPr>
          <p:cNvPr id="4" name="图片 3"/>
          <p:cNvPicPr>
            <a:picLocks noChangeAspect="1"/>
          </p:cNvPicPr>
          <p:nvPr/>
        </p:nvPicPr>
        <p:blipFill>
          <a:blip r:embed="rId3"/>
          <a:stretch>
            <a:fillRect/>
          </a:stretch>
        </p:blipFill>
        <p:spPr>
          <a:xfrm>
            <a:off x="3962399" y="142875"/>
            <a:ext cx="4981575" cy="6560820"/>
          </a:xfrm>
          <a:prstGeom prst="rect">
            <a:avLst/>
          </a:prstGeom>
          <a:ln>
            <a:solidFill>
              <a:srgbClr val="FF0000"/>
            </a:solidFill>
          </a:ln>
        </p:spPr>
      </p:pic>
    </p:spTree>
    <p:extLst>
      <p:ext uri="{BB962C8B-B14F-4D97-AF65-F5344CB8AC3E}">
        <p14:creationId xmlns:p14="http://schemas.microsoft.com/office/powerpoint/2010/main" val="2063934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0499" y="1382156"/>
            <a:ext cx="4337051" cy="4659155"/>
          </a:xfrm>
          <a:ln>
            <a:solidFill>
              <a:schemeClr val="tx1"/>
            </a:solidFill>
          </a:ln>
        </p:spPr>
        <p:txBody>
          <a:bodyPr/>
          <a:lstStyle/>
          <a:p>
            <a:pPr marL="457200" indent="-457200">
              <a:lnSpc>
                <a:spcPct val="100000"/>
              </a:lnSpc>
              <a:spcBef>
                <a:spcPts val="0"/>
              </a:spcBef>
              <a:buSzPct val="100000"/>
              <a:buFont typeface="+mj-ea"/>
              <a:buAutoNum type="circleNumDbPlain"/>
            </a:pPr>
            <a:r>
              <a:rPr lang="zh-CN" altLang="en-US" sz="2000" dirty="0"/>
              <a:t>发送者输入签名用的口令。</a:t>
            </a:r>
          </a:p>
          <a:p>
            <a:pPr marL="457200" indent="-457200">
              <a:lnSpc>
                <a:spcPct val="100000"/>
              </a:lnSpc>
              <a:spcBef>
                <a:spcPts val="0"/>
              </a:spcBef>
              <a:buSzPct val="100000"/>
              <a:buFont typeface="+mj-ea"/>
              <a:buAutoNum type="circleNumDbPlain"/>
            </a:pPr>
            <a:r>
              <a:rPr lang="zh-CN" altLang="en-US" sz="2000" dirty="0"/>
              <a:t>求口令的散列值，生成用于解密私钥的密钥。</a:t>
            </a:r>
          </a:p>
          <a:p>
            <a:pPr marL="457200" indent="-457200">
              <a:lnSpc>
                <a:spcPct val="100000"/>
              </a:lnSpc>
              <a:spcBef>
                <a:spcPts val="0"/>
              </a:spcBef>
              <a:buSzPct val="100000"/>
              <a:buFont typeface="+mj-ea"/>
              <a:buAutoNum type="circleNumDbPlain"/>
            </a:pPr>
            <a:r>
              <a:rPr lang="zh-CN" altLang="en-US" sz="2000" dirty="0"/>
              <a:t>将钥匙串中经过加密的私钥进行解密。</a:t>
            </a:r>
          </a:p>
          <a:p>
            <a:pPr marL="457200" indent="-457200">
              <a:lnSpc>
                <a:spcPct val="100000"/>
              </a:lnSpc>
              <a:spcBef>
                <a:spcPts val="0"/>
              </a:spcBef>
              <a:buSzPct val="100000"/>
              <a:buFont typeface="+mj-ea"/>
              <a:buAutoNum type="circleNumDbPlain"/>
            </a:pPr>
            <a:r>
              <a:rPr lang="zh-CN" altLang="en-US" sz="2000" dirty="0"/>
              <a:t>用单向散列函数计算消息的散列值</a:t>
            </a:r>
          </a:p>
          <a:p>
            <a:pPr marL="457200" indent="-457200">
              <a:lnSpc>
                <a:spcPct val="100000"/>
              </a:lnSpc>
              <a:spcBef>
                <a:spcPts val="0"/>
              </a:spcBef>
              <a:buSzPct val="100000"/>
              <a:buFont typeface="+mj-ea"/>
              <a:buAutoNum type="circleNumDbPlain"/>
            </a:pPr>
            <a:r>
              <a:rPr lang="zh-CN" altLang="en-US" sz="2000" dirty="0"/>
              <a:t>对步骤 </a:t>
            </a:r>
            <a:r>
              <a:rPr lang="en-US" altLang="zh-CN" sz="2000" dirty="0"/>
              <a:t>4 </a:t>
            </a:r>
            <a:r>
              <a:rPr lang="zh-CN" altLang="en-US" sz="2000" dirty="0"/>
              <a:t>中得到的散列值进行签名。这一步相对于使用步骤 </a:t>
            </a:r>
            <a:r>
              <a:rPr lang="en-US" altLang="zh-CN" sz="2000" dirty="0"/>
              <a:t>3 </a:t>
            </a:r>
            <a:r>
              <a:rPr lang="zh-CN" altLang="en-US" sz="2000" dirty="0"/>
              <a:t>中得到的私钥进行加密。</a:t>
            </a:r>
          </a:p>
          <a:p>
            <a:pPr marL="457200" indent="-457200">
              <a:lnSpc>
                <a:spcPct val="100000"/>
              </a:lnSpc>
              <a:spcBef>
                <a:spcPts val="0"/>
              </a:spcBef>
              <a:buSzPct val="100000"/>
              <a:buFont typeface="+mj-ea"/>
              <a:buAutoNum type="circleNumDbPlain"/>
            </a:pPr>
            <a:r>
              <a:rPr lang="zh-CN" altLang="en-US" sz="2000" dirty="0"/>
              <a:t>将步骤 </a:t>
            </a:r>
            <a:r>
              <a:rPr lang="en-US" altLang="zh-CN" sz="2000" dirty="0"/>
              <a:t>5 </a:t>
            </a:r>
            <a:r>
              <a:rPr lang="zh-CN" altLang="en-US" sz="2000" dirty="0"/>
              <a:t>中生成的数字签名与消息进行拼合。</a:t>
            </a:r>
          </a:p>
          <a:p>
            <a:pPr marL="457200" indent="-457200">
              <a:lnSpc>
                <a:spcPct val="100000"/>
              </a:lnSpc>
              <a:spcBef>
                <a:spcPts val="0"/>
              </a:spcBef>
              <a:buSzPct val="100000"/>
              <a:buFont typeface="+mj-ea"/>
              <a:buAutoNum type="circleNumDbPlain"/>
            </a:pPr>
            <a:r>
              <a:rPr lang="zh-CN" altLang="en-US" sz="2000" dirty="0"/>
              <a:t>将步骤 </a:t>
            </a:r>
            <a:r>
              <a:rPr lang="en-US" altLang="zh-CN" sz="2000" dirty="0"/>
              <a:t>6 </a:t>
            </a:r>
            <a:r>
              <a:rPr lang="zh-CN" altLang="en-US" sz="2000" dirty="0"/>
              <a:t>中的结果进行压缩。</a:t>
            </a:r>
          </a:p>
          <a:p>
            <a:pPr marL="457200" indent="-457200">
              <a:lnSpc>
                <a:spcPct val="100000"/>
              </a:lnSpc>
              <a:spcBef>
                <a:spcPts val="0"/>
              </a:spcBef>
              <a:buSzPct val="100000"/>
              <a:buFont typeface="+mj-ea"/>
              <a:buAutoNum type="circleNumDbPlain"/>
            </a:pPr>
            <a:r>
              <a:rPr lang="zh-CN" altLang="en-US" sz="2000" dirty="0"/>
              <a:t>将步骤 </a:t>
            </a:r>
            <a:r>
              <a:rPr lang="en-US" altLang="zh-CN" sz="2000" dirty="0"/>
              <a:t>7 </a:t>
            </a:r>
            <a:r>
              <a:rPr lang="zh-CN" altLang="en-US" sz="2000" dirty="0"/>
              <a:t>的结果转换为文本数据</a:t>
            </a:r>
          </a:p>
          <a:p>
            <a:pPr marL="457200" indent="-457200">
              <a:lnSpc>
                <a:spcPct val="100000"/>
              </a:lnSpc>
              <a:spcBef>
                <a:spcPts val="0"/>
              </a:spcBef>
              <a:buSzPct val="100000"/>
              <a:buFont typeface="+mj-ea"/>
              <a:buAutoNum type="circleNumDbPlain"/>
            </a:pPr>
            <a:r>
              <a:rPr lang="zh-CN" altLang="en-US" sz="2000" dirty="0"/>
              <a:t>步骤 </a:t>
            </a:r>
            <a:r>
              <a:rPr lang="en-US" altLang="zh-CN" sz="2000" dirty="0"/>
              <a:t>8 </a:t>
            </a:r>
            <a:r>
              <a:rPr lang="zh-CN" altLang="en-US" sz="2000" dirty="0"/>
              <a:t>的结果就是报文数据。</a:t>
            </a:r>
          </a:p>
          <a:p>
            <a:pPr>
              <a:lnSpc>
                <a:spcPct val="100000"/>
              </a:lnSpc>
              <a:spcBef>
                <a:spcPts val="0"/>
              </a:spcBef>
            </a:pPr>
            <a:endParaRPr lang="zh-CN" altLang="en-US" sz="2000" dirty="0"/>
          </a:p>
        </p:txBody>
      </p:sp>
      <p:sp>
        <p:nvSpPr>
          <p:cNvPr id="3" name="标题 2"/>
          <p:cNvSpPr>
            <a:spLocks noGrp="1"/>
          </p:cNvSpPr>
          <p:nvPr>
            <p:ph type="title"/>
          </p:nvPr>
        </p:nvSpPr>
        <p:spPr/>
        <p:txBody>
          <a:bodyPr/>
          <a:lstStyle/>
          <a:p>
            <a:r>
              <a:rPr lang="zh-CN" altLang="en-US" dirty="0"/>
              <a:t>生成签名</a:t>
            </a:r>
          </a:p>
        </p:txBody>
      </p:sp>
      <p:pic>
        <p:nvPicPr>
          <p:cNvPr id="4" name="图片 3"/>
          <p:cNvPicPr>
            <a:picLocks noChangeAspect="1"/>
          </p:cNvPicPr>
          <p:nvPr/>
        </p:nvPicPr>
        <p:blipFill>
          <a:blip r:embed="rId3"/>
          <a:stretch>
            <a:fillRect/>
          </a:stretch>
        </p:blipFill>
        <p:spPr>
          <a:xfrm>
            <a:off x="4638675" y="385762"/>
            <a:ext cx="4305300" cy="5935980"/>
          </a:xfrm>
          <a:prstGeom prst="rect">
            <a:avLst/>
          </a:prstGeom>
          <a:ln>
            <a:solidFill>
              <a:srgbClr val="FF0000"/>
            </a:solidFill>
          </a:ln>
        </p:spPr>
      </p:pic>
    </p:spTree>
    <p:extLst>
      <p:ext uri="{BB962C8B-B14F-4D97-AF65-F5344CB8AC3E}">
        <p14:creationId xmlns:p14="http://schemas.microsoft.com/office/powerpoint/2010/main" val="38695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00819" y="1325562"/>
            <a:ext cx="4466431" cy="5208587"/>
          </a:xfrm>
          <a:ln>
            <a:solidFill>
              <a:schemeClr val="tx1"/>
            </a:solidFill>
          </a:ln>
        </p:spPr>
        <p:txBody>
          <a:bodyPr/>
          <a:lstStyle/>
          <a:p>
            <a:pPr marL="457200" indent="-457200">
              <a:lnSpc>
                <a:spcPct val="100000"/>
              </a:lnSpc>
              <a:spcBef>
                <a:spcPts val="0"/>
              </a:spcBef>
              <a:buSzPct val="100000"/>
              <a:buFont typeface="+mj-ea"/>
              <a:buAutoNum type="circleNumDbPlain"/>
            </a:pPr>
            <a:r>
              <a:rPr lang="zh-CN" altLang="en-US" sz="2000" dirty="0"/>
              <a:t>将报文数据（文本数据）转换为二进制数据。</a:t>
            </a:r>
          </a:p>
          <a:p>
            <a:pPr marL="457200" indent="-457200">
              <a:lnSpc>
                <a:spcPct val="100000"/>
              </a:lnSpc>
              <a:spcBef>
                <a:spcPts val="0"/>
              </a:spcBef>
              <a:buSzPct val="100000"/>
              <a:buFont typeface="+mj-ea"/>
              <a:buAutoNum type="circleNumDbPlain"/>
            </a:pPr>
            <a:r>
              <a:rPr lang="zh-CN" altLang="en-US" sz="2000" dirty="0"/>
              <a:t>将经过压缩的数据进行解压缩。</a:t>
            </a:r>
          </a:p>
          <a:p>
            <a:pPr marL="457200" indent="-457200">
              <a:lnSpc>
                <a:spcPct val="100000"/>
              </a:lnSpc>
              <a:spcBef>
                <a:spcPts val="0"/>
              </a:spcBef>
              <a:buSzPct val="100000"/>
              <a:buFont typeface="+mj-ea"/>
              <a:buAutoNum type="circleNumDbPlain"/>
            </a:pPr>
            <a:r>
              <a:rPr lang="zh-CN" altLang="en-US" sz="2000" dirty="0"/>
              <a:t>将解压缩后的数据分解成经过签名的散列值和消息两部分。</a:t>
            </a:r>
          </a:p>
          <a:p>
            <a:pPr marL="457200" indent="-457200">
              <a:lnSpc>
                <a:spcPct val="100000"/>
              </a:lnSpc>
              <a:spcBef>
                <a:spcPts val="0"/>
              </a:spcBef>
              <a:buSzPct val="100000"/>
              <a:buFont typeface="+mj-ea"/>
              <a:buAutoNum type="circleNumDbPlain"/>
            </a:pPr>
            <a:r>
              <a:rPr lang="zh-CN" altLang="en-US" sz="2000" dirty="0"/>
              <a:t>将经过签名的散列值（经过加密的散列值）用发送者的公钥进行解密，恢复出发送者发送的散列值。</a:t>
            </a:r>
          </a:p>
          <a:p>
            <a:pPr marL="457200" indent="-457200">
              <a:lnSpc>
                <a:spcPct val="100000"/>
              </a:lnSpc>
              <a:spcBef>
                <a:spcPts val="0"/>
              </a:spcBef>
              <a:buSzPct val="100000"/>
              <a:buFont typeface="+mj-ea"/>
              <a:buAutoNum type="circleNumDbPlain"/>
            </a:pPr>
            <a:r>
              <a:rPr lang="zh-CN" altLang="en-US" sz="2000" dirty="0"/>
              <a:t>将步骤 </a:t>
            </a:r>
            <a:r>
              <a:rPr lang="en-US" altLang="zh-CN" sz="2000" dirty="0"/>
              <a:t>3 </a:t>
            </a:r>
            <a:r>
              <a:rPr lang="zh-CN" altLang="en-US" sz="2000" dirty="0"/>
              <a:t>中分解出的消息输入单向散列函数计算散列值。</a:t>
            </a:r>
          </a:p>
          <a:p>
            <a:pPr marL="457200" indent="-457200">
              <a:lnSpc>
                <a:spcPct val="100000"/>
              </a:lnSpc>
              <a:spcBef>
                <a:spcPts val="0"/>
              </a:spcBef>
              <a:buSzPct val="100000"/>
              <a:buFont typeface="+mj-ea"/>
              <a:buAutoNum type="circleNumDbPlain"/>
            </a:pPr>
            <a:r>
              <a:rPr lang="zh-CN" altLang="en-US" sz="2000" dirty="0"/>
              <a:t>将步骤 </a:t>
            </a:r>
            <a:r>
              <a:rPr lang="en-US" altLang="zh-CN" sz="2000" dirty="0"/>
              <a:t>4 </a:t>
            </a:r>
            <a:r>
              <a:rPr lang="zh-CN" altLang="en-US" sz="2000" dirty="0"/>
              <a:t>中得到的散列值与步骤 </a:t>
            </a:r>
            <a:r>
              <a:rPr lang="en-US" altLang="zh-CN" sz="2000" dirty="0"/>
              <a:t>5 </a:t>
            </a:r>
            <a:r>
              <a:rPr lang="zh-CN" altLang="en-US" sz="2000" dirty="0"/>
              <a:t>中得到的散列值进行对比。</a:t>
            </a:r>
          </a:p>
          <a:p>
            <a:pPr marL="457200" indent="-457200">
              <a:lnSpc>
                <a:spcPct val="100000"/>
              </a:lnSpc>
              <a:spcBef>
                <a:spcPts val="0"/>
              </a:spcBef>
              <a:buSzPct val="100000"/>
              <a:buFont typeface="+mj-ea"/>
              <a:buAutoNum type="circleNumDbPlain"/>
            </a:pPr>
            <a:r>
              <a:rPr lang="zh-CN" altLang="en-US" sz="2000" dirty="0"/>
              <a:t>如果步骤 </a:t>
            </a:r>
            <a:r>
              <a:rPr lang="en-US" altLang="zh-CN" sz="2000" dirty="0"/>
              <a:t>6 </a:t>
            </a:r>
            <a:r>
              <a:rPr lang="zh-CN" altLang="en-US" sz="2000" dirty="0"/>
              <a:t>的结果相等则数字签名验证成功，不相等则验证失败。</a:t>
            </a:r>
          </a:p>
          <a:p>
            <a:pPr marL="457200" indent="-457200">
              <a:lnSpc>
                <a:spcPct val="100000"/>
              </a:lnSpc>
              <a:spcBef>
                <a:spcPts val="0"/>
              </a:spcBef>
              <a:buSzPct val="100000"/>
              <a:buFont typeface="+mj-ea"/>
              <a:buAutoNum type="circleNumDbPlain"/>
            </a:pPr>
            <a:r>
              <a:rPr lang="zh-CN" altLang="en-US" sz="2000" dirty="0"/>
              <a:t>步骤 </a:t>
            </a:r>
            <a:r>
              <a:rPr lang="en-US" altLang="zh-CN" sz="2000" dirty="0"/>
              <a:t>3 </a:t>
            </a:r>
            <a:r>
              <a:rPr lang="zh-CN" altLang="en-US" sz="2000" dirty="0"/>
              <a:t>中分解出的消息就是发送者发送的消息。</a:t>
            </a:r>
          </a:p>
          <a:p>
            <a:pPr>
              <a:lnSpc>
                <a:spcPct val="100000"/>
              </a:lnSpc>
              <a:spcBef>
                <a:spcPts val="0"/>
              </a:spcBef>
            </a:pPr>
            <a:endParaRPr lang="zh-CN" altLang="en-US" sz="2000" dirty="0"/>
          </a:p>
        </p:txBody>
      </p:sp>
      <p:sp>
        <p:nvSpPr>
          <p:cNvPr id="3" name="标题 2"/>
          <p:cNvSpPr>
            <a:spLocks noGrp="1"/>
          </p:cNvSpPr>
          <p:nvPr>
            <p:ph type="title"/>
          </p:nvPr>
        </p:nvSpPr>
        <p:spPr/>
        <p:txBody>
          <a:bodyPr/>
          <a:lstStyle/>
          <a:p>
            <a:r>
              <a:rPr lang="zh-CN" altLang="en-US" dirty="0"/>
              <a:t>验证签名</a:t>
            </a:r>
          </a:p>
        </p:txBody>
      </p:sp>
      <p:pic>
        <p:nvPicPr>
          <p:cNvPr id="4" name="图片 3"/>
          <p:cNvPicPr>
            <a:picLocks noChangeAspect="1"/>
          </p:cNvPicPr>
          <p:nvPr/>
        </p:nvPicPr>
        <p:blipFill>
          <a:blip r:embed="rId3"/>
          <a:stretch>
            <a:fillRect/>
          </a:stretch>
        </p:blipFill>
        <p:spPr>
          <a:xfrm>
            <a:off x="4781550" y="1209515"/>
            <a:ext cx="4305300" cy="5326380"/>
          </a:xfrm>
          <a:prstGeom prst="rect">
            <a:avLst/>
          </a:prstGeom>
          <a:ln>
            <a:solidFill>
              <a:srgbClr val="FF0000"/>
            </a:solidFill>
          </a:ln>
        </p:spPr>
      </p:pic>
    </p:spTree>
    <p:extLst>
      <p:ext uri="{BB962C8B-B14F-4D97-AF65-F5344CB8AC3E}">
        <p14:creationId xmlns:p14="http://schemas.microsoft.com/office/powerpoint/2010/main" val="367511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56394" y="1554163"/>
            <a:ext cx="3310729" cy="4114800"/>
          </a:xfrm>
        </p:spPr>
        <p:txBody>
          <a:bodyPr/>
          <a:lstStyle/>
          <a:p>
            <a:r>
              <a:rPr lang="zh-CN" altLang="en-US" dirty="0"/>
              <a:t>生成和验证数字签名的过程中，散列值和消息的变化情况</a:t>
            </a:r>
          </a:p>
        </p:txBody>
      </p:sp>
      <p:sp>
        <p:nvSpPr>
          <p:cNvPr id="3" name="标题 2"/>
          <p:cNvSpPr>
            <a:spLocks noGrp="1"/>
          </p:cNvSpPr>
          <p:nvPr>
            <p:ph type="title"/>
          </p:nvPr>
        </p:nvSpPr>
        <p:spPr/>
        <p:txBody>
          <a:bodyPr/>
          <a:lstStyle/>
          <a:p>
            <a:r>
              <a:rPr lang="zh-CN" altLang="en-US" dirty="0"/>
              <a:t>签名过程</a:t>
            </a:r>
          </a:p>
        </p:txBody>
      </p:sp>
      <p:pic>
        <p:nvPicPr>
          <p:cNvPr id="4" name="图片 3"/>
          <p:cNvPicPr>
            <a:picLocks noChangeAspect="1"/>
          </p:cNvPicPr>
          <p:nvPr/>
        </p:nvPicPr>
        <p:blipFill>
          <a:blip r:embed="rId3"/>
          <a:stretch>
            <a:fillRect/>
          </a:stretch>
        </p:blipFill>
        <p:spPr>
          <a:xfrm>
            <a:off x="3919537" y="361950"/>
            <a:ext cx="4772025" cy="6057900"/>
          </a:xfrm>
          <a:prstGeom prst="rect">
            <a:avLst/>
          </a:prstGeom>
          <a:ln>
            <a:solidFill>
              <a:srgbClr val="FF0000"/>
            </a:solidFill>
          </a:ln>
        </p:spPr>
      </p:pic>
    </p:spTree>
    <p:extLst>
      <p:ext uri="{BB962C8B-B14F-4D97-AF65-F5344CB8AC3E}">
        <p14:creationId xmlns:p14="http://schemas.microsoft.com/office/powerpoint/2010/main" val="322505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62150" y="1292226"/>
            <a:ext cx="5200650" cy="5356224"/>
          </a:xfrm>
          <a:ln>
            <a:solidFill>
              <a:srgbClr val="FF0000"/>
            </a:solidFill>
          </a:ln>
        </p:spPr>
      </p:pic>
      <p:sp>
        <p:nvSpPr>
          <p:cNvPr id="3" name="标题 2"/>
          <p:cNvSpPr>
            <a:spLocks noGrp="1"/>
          </p:cNvSpPr>
          <p:nvPr>
            <p:ph type="title"/>
          </p:nvPr>
        </p:nvSpPr>
        <p:spPr/>
        <p:txBody>
          <a:bodyPr/>
          <a:lstStyle/>
          <a:p>
            <a:r>
              <a:rPr lang="zh-CN" altLang="en-US" dirty="0"/>
              <a:t>压缩、加密并签名</a:t>
            </a:r>
          </a:p>
        </p:txBody>
      </p:sp>
    </p:spTree>
    <p:extLst>
      <p:ext uri="{BB962C8B-B14F-4D97-AF65-F5344CB8AC3E}">
        <p14:creationId xmlns:p14="http://schemas.microsoft.com/office/powerpoint/2010/main" val="2684137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解压、解密并验证签名</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47850" y="1276350"/>
            <a:ext cx="4876800" cy="5181600"/>
          </a:xfrm>
          <a:ln>
            <a:solidFill>
              <a:srgbClr val="FF0000"/>
            </a:solidFill>
          </a:ln>
        </p:spPr>
      </p:pic>
      <p:pic>
        <p:nvPicPr>
          <p:cNvPr id="7" name="图片 6"/>
          <p:cNvPicPr>
            <a:picLocks noChangeAspect="1"/>
          </p:cNvPicPr>
          <p:nvPr/>
        </p:nvPicPr>
        <p:blipFill>
          <a:blip r:embed="rId4"/>
          <a:stretch>
            <a:fillRect/>
          </a:stretch>
        </p:blipFill>
        <p:spPr>
          <a:xfrm>
            <a:off x="2014537" y="1400175"/>
            <a:ext cx="428625" cy="171450"/>
          </a:xfrm>
          <a:prstGeom prst="rect">
            <a:avLst/>
          </a:prstGeom>
        </p:spPr>
      </p:pic>
    </p:spTree>
    <p:extLst>
      <p:ext uri="{BB962C8B-B14F-4D97-AF65-F5344CB8AC3E}">
        <p14:creationId xmlns:p14="http://schemas.microsoft.com/office/powerpoint/2010/main" val="3709774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86250" y="1268412"/>
            <a:ext cx="4020518" cy="5189538"/>
          </a:xfrm>
          <a:ln>
            <a:solidFill>
              <a:srgbClr val="FF0000"/>
            </a:solidFill>
          </a:ln>
        </p:spPr>
      </p:pic>
      <p:sp>
        <p:nvSpPr>
          <p:cNvPr id="3" name="标题 2"/>
          <p:cNvSpPr>
            <a:spLocks noGrp="1"/>
          </p:cNvSpPr>
          <p:nvPr>
            <p:ph type="title"/>
          </p:nvPr>
        </p:nvSpPr>
        <p:spPr/>
        <p:txBody>
          <a:bodyPr/>
          <a:lstStyle/>
          <a:p>
            <a:r>
              <a:rPr lang="zh-CN" altLang="en-US" dirty="0"/>
              <a:t>压缩、加密并签名过程</a:t>
            </a:r>
          </a:p>
        </p:txBody>
      </p:sp>
      <p:sp>
        <p:nvSpPr>
          <p:cNvPr id="5" name="内容占位符 1"/>
          <p:cNvSpPr txBox="1">
            <a:spLocks/>
          </p:cNvSpPr>
          <p:nvPr/>
        </p:nvSpPr>
        <p:spPr bwMode="auto">
          <a:xfrm>
            <a:off x="394494" y="1458912"/>
            <a:ext cx="3310729" cy="46561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ts val="4500"/>
              </a:lnSpc>
              <a:spcBef>
                <a:spcPct val="20000"/>
              </a:spcBef>
              <a:spcAft>
                <a:spcPct val="0"/>
              </a:spcAft>
              <a:buClr>
                <a:schemeClr val="folHlink"/>
              </a:buClr>
              <a:buSzPct val="60000"/>
              <a:buFont typeface="Wingdings" pitchFamily="2" charset="2"/>
              <a:buChar char="n"/>
              <a:defRPr kumimoji="1" sz="3200" b="0" baseline="0">
                <a:solidFill>
                  <a:schemeClr val="tx1"/>
                </a:solidFill>
                <a:latin typeface="Times New Roman" panose="02020603050405020304" pitchFamily="18" charset="0"/>
                <a:ea typeface="黑体" panose="02010609060101010101" pitchFamily="49" charset="-122"/>
                <a:cs typeface="+mn-cs"/>
              </a:defRPr>
            </a:lvl1pPr>
            <a:lvl2pPr marL="742950" indent="-285750" algn="l" rtl="0" eaLnBrk="0" fontAlgn="base" hangingPunct="0">
              <a:lnSpc>
                <a:spcPts val="4500"/>
              </a:lnSpc>
              <a:spcBef>
                <a:spcPct val="20000"/>
              </a:spcBef>
              <a:spcAft>
                <a:spcPct val="0"/>
              </a:spcAft>
              <a:buClr>
                <a:schemeClr val="hlink"/>
              </a:buClr>
              <a:buSzPct val="55000"/>
              <a:buFont typeface="Wingdings" pitchFamily="2" charset="2"/>
              <a:buChar char="n"/>
              <a:defRPr kumimoji="1" sz="2800" b="0" baseline="0">
                <a:solidFill>
                  <a:schemeClr val="tx1"/>
                </a:solidFill>
                <a:latin typeface="Times New Roman" panose="02020603050405020304" pitchFamily="18" charset="0"/>
                <a:ea typeface="黑体" panose="02010609060101010101" pitchFamily="49" charset="-122"/>
              </a:defRPr>
            </a:lvl2pPr>
            <a:lvl3pPr marL="1143000" indent="-228600" algn="l" rtl="0" eaLnBrk="0" fontAlgn="base" hangingPunct="0">
              <a:lnSpc>
                <a:spcPts val="4500"/>
              </a:lnSpc>
              <a:spcBef>
                <a:spcPct val="20000"/>
              </a:spcBef>
              <a:spcAft>
                <a:spcPct val="0"/>
              </a:spcAft>
              <a:buClr>
                <a:schemeClr val="folHlink"/>
              </a:buClr>
              <a:buSzPct val="50000"/>
              <a:buFont typeface="Wingdings" pitchFamily="2" charset="2"/>
              <a:buChar char="n"/>
              <a:defRPr kumimoji="1" sz="2400" b="0" baseline="0">
                <a:solidFill>
                  <a:schemeClr val="tx1"/>
                </a:solidFill>
                <a:latin typeface="Times New Roman" panose="02020603050405020304" pitchFamily="18" charset="0"/>
                <a:ea typeface="黑体" panose="02010609060101010101" pitchFamily="49" charset="-122"/>
              </a:defRPr>
            </a:lvl3pPr>
            <a:lvl4pPr marL="1600200" indent="-228600" algn="l" rtl="0" eaLnBrk="0" fontAlgn="base" hangingPunct="0">
              <a:lnSpc>
                <a:spcPts val="4500"/>
              </a:lnSpc>
              <a:spcBef>
                <a:spcPct val="20000"/>
              </a:spcBef>
              <a:spcAft>
                <a:spcPct val="0"/>
              </a:spcAft>
              <a:buClr>
                <a:schemeClr val="accent2"/>
              </a:buClr>
              <a:buSzPct val="55000"/>
              <a:buFont typeface="Wingdings" pitchFamily="2" charset="2"/>
              <a:buChar char="n"/>
              <a:defRPr kumimoji="1" sz="2000" b="0" baseline="0">
                <a:solidFill>
                  <a:schemeClr val="tx1"/>
                </a:solidFill>
                <a:latin typeface="Times New Roman" panose="02020603050405020304" pitchFamily="18" charset="0"/>
                <a:ea typeface="黑体" panose="02010609060101010101" pitchFamily="49" charset="-122"/>
              </a:defRPr>
            </a:lvl4pPr>
            <a:lvl5pPr marL="2057400" indent="-228600" algn="l" rtl="0" eaLnBrk="0" fontAlgn="base" hangingPunct="0">
              <a:lnSpc>
                <a:spcPts val="4500"/>
              </a:lnSpc>
              <a:spcBef>
                <a:spcPct val="20000"/>
              </a:spcBef>
              <a:spcAft>
                <a:spcPct val="0"/>
              </a:spcAft>
              <a:buClr>
                <a:schemeClr val="accent1"/>
              </a:buClr>
              <a:buSzPct val="50000"/>
              <a:buFont typeface="Wingdings" pitchFamily="2" charset="2"/>
              <a:buChar char="n"/>
              <a:defRPr kumimoji="1" sz="2000" b="0" baseline="0">
                <a:solidFill>
                  <a:schemeClr val="tx1"/>
                </a:solidFill>
                <a:latin typeface="Times New Roman" panose="02020603050405020304" pitchFamily="18" charset="0"/>
                <a:ea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9pPr>
          </a:lstStyle>
          <a:p>
            <a:r>
              <a:rPr lang="zh-CN" altLang="en-US" dirty="0"/>
              <a:t>“生成数据签名并加密”和“解密并验证数字签名”的步骤中，散列值、会话密钥和消息的变化情况</a:t>
            </a:r>
            <a:endParaRPr lang="zh-CN" altLang="en-US" kern="0" dirty="0"/>
          </a:p>
        </p:txBody>
      </p:sp>
    </p:spTree>
    <p:extLst>
      <p:ext uri="{BB962C8B-B14F-4D97-AF65-F5344CB8AC3E}">
        <p14:creationId xmlns:p14="http://schemas.microsoft.com/office/powerpoint/2010/main" val="8859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9441" y="1591019"/>
            <a:ext cx="7772400" cy="4114800"/>
          </a:xfrm>
        </p:spPr>
        <p:txBody>
          <a:bodyPr/>
          <a:lstStyle/>
          <a:p>
            <a:r>
              <a:rPr lang="zh-CN" altLang="en-US" dirty="0"/>
              <a:t>讨论：签名、加密、压缩的顺序问题</a:t>
            </a:r>
          </a:p>
        </p:txBody>
      </p:sp>
      <p:sp>
        <p:nvSpPr>
          <p:cNvPr id="3" name="标题 2"/>
          <p:cNvSpPr>
            <a:spLocks noGrp="1"/>
          </p:cNvSpPr>
          <p:nvPr>
            <p:ph type="title"/>
          </p:nvPr>
        </p:nvSpPr>
        <p:spPr/>
        <p:txBody>
          <a:bodyPr/>
          <a:lstStyle/>
          <a:p>
            <a:r>
              <a:rPr lang="en-US" altLang="zh-CN" dirty="0"/>
              <a:t>PGP</a:t>
            </a:r>
            <a:r>
              <a:rPr lang="zh-CN" altLang="en-US" dirty="0"/>
              <a:t>发送和接收邮件过程</a:t>
            </a:r>
          </a:p>
        </p:txBody>
      </p:sp>
    </p:spTree>
    <p:extLst>
      <p:ext uri="{BB962C8B-B14F-4D97-AF65-F5344CB8AC3E}">
        <p14:creationId xmlns:p14="http://schemas.microsoft.com/office/powerpoint/2010/main" val="3959749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4947" y="1537230"/>
            <a:ext cx="7772400" cy="4114800"/>
          </a:xfrm>
        </p:spPr>
        <p:txBody>
          <a:bodyPr/>
          <a:lstStyle/>
          <a:p>
            <a:r>
              <a:rPr lang="zh-CN" altLang="en-US" dirty="0"/>
              <a:t>讨论：兼容性考虑（</a:t>
            </a:r>
            <a:r>
              <a:rPr lang="en-US" altLang="zh-CN" dirty="0"/>
              <a:t>Base64</a:t>
            </a:r>
            <a:r>
              <a:rPr lang="zh-CN" altLang="en-US" dirty="0"/>
              <a:t>编码）</a:t>
            </a:r>
            <a:endParaRPr lang="en-US" altLang="zh-CN" dirty="0"/>
          </a:p>
          <a:p>
            <a:pPr lvl="1"/>
            <a:r>
              <a:rPr lang="zh-CN" altLang="en-US" dirty="0"/>
              <a:t>为什么要进行</a:t>
            </a:r>
            <a:r>
              <a:rPr lang="en-US" altLang="zh-CN" dirty="0"/>
              <a:t>Base64</a:t>
            </a:r>
            <a:r>
              <a:rPr lang="zh-CN" altLang="en-US" dirty="0"/>
              <a:t>编码？</a:t>
            </a:r>
            <a:endParaRPr lang="en-US" altLang="zh-CN" dirty="0"/>
          </a:p>
          <a:p>
            <a:pPr lvl="1"/>
            <a:r>
              <a:rPr lang="zh-CN" altLang="en-US" dirty="0"/>
              <a:t>对性能的影响如何？</a:t>
            </a:r>
          </a:p>
        </p:txBody>
      </p:sp>
      <p:sp>
        <p:nvSpPr>
          <p:cNvPr id="3" name="标题 2"/>
          <p:cNvSpPr>
            <a:spLocks noGrp="1"/>
          </p:cNvSpPr>
          <p:nvPr>
            <p:ph type="title"/>
          </p:nvPr>
        </p:nvSpPr>
        <p:spPr/>
        <p:txBody>
          <a:bodyPr/>
          <a:lstStyle/>
          <a:p>
            <a:r>
              <a:rPr lang="en-US" altLang="zh-CN" dirty="0"/>
              <a:t>PGP</a:t>
            </a:r>
            <a:r>
              <a:rPr lang="zh-CN" altLang="en-US" dirty="0"/>
              <a:t>发送和接收邮件过程</a:t>
            </a:r>
          </a:p>
        </p:txBody>
      </p:sp>
    </p:spTree>
    <p:extLst>
      <p:ext uri="{BB962C8B-B14F-4D97-AF65-F5344CB8AC3E}">
        <p14:creationId xmlns:p14="http://schemas.microsoft.com/office/powerpoint/2010/main" val="2141169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4947" y="1537230"/>
            <a:ext cx="7772400" cy="4114800"/>
          </a:xfrm>
        </p:spPr>
        <p:txBody>
          <a:bodyPr/>
          <a:lstStyle/>
          <a:p>
            <a:r>
              <a:rPr lang="zh-CN" altLang="en-US" dirty="0"/>
              <a:t>讨论：分段与重装 </a:t>
            </a:r>
            <a:endParaRPr lang="en-US" altLang="zh-CN" dirty="0"/>
          </a:p>
          <a:p>
            <a:pPr lvl="1"/>
            <a:r>
              <a:rPr lang="zh-CN" altLang="en-US" dirty="0"/>
              <a:t>为什么要分段？</a:t>
            </a:r>
            <a:endParaRPr lang="en-US" altLang="zh-CN" dirty="0"/>
          </a:p>
          <a:p>
            <a:pPr lvl="1"/>
            <a:r>
              <a:rPr lang="zh-CN" altLang="en-US" dirty="0"/>
              <a:t>如果分段，</a:t>
            </a:r>
            <a:r>
              <a:rPr lang="zh-CN" altLang="zh-CN" dirty="0"/>
              <a:t>会话密钥部分和签名部分</a:t>
            </a:r>
            <a:r>
              <a:rPr lang="zh-CN" altLang="en-US" dirty="0"/>
              <a:t>在第几个报文段？</a:t>
            </a:r>
          </a:p>
        </p:txBody>
      </p:sp>
      <p:sp>
        <p:nvSpPr>
          <p:cNvPr id="3" name="标题 2"/>
          <p:cNvSpPr>
            <a:spLocks noGrp="1"/>
          </p:cNvSpPr>
          <p:nvPr>
            <p:ph type="title"/>
          </p:nvPr>
        </p:nvSpPr>
        <p:spPr/>
        <p:txBody>
          <a:bodyPr/>
          <a:lstStyle/>
          <a:p>
            <a:r>
              <a:rPr lang="en-US" altLang="zh-CN" dirty="0"/>
              <a:t>PGP</a:t>
            </a:r>
            <a:r>
              <a:rPr lang="zh-CN" altLang="en-US" dirty="0"/>
              <a:t>发送和接收邮件过程</a:t>
            </a:r>
          </a:p>
        </p:txBody>
      </p:sp>
    </p:spTree>
    <p:extLst>
      <p:ext uri="{BB962C8B-B14F-4D97-AF65-F5344CB8AC3E}">
        <p14:creationId xmlns:p14="http://schemas.microsoft.com/office/powerpoint/2010/main" val="732066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电子邮件</a:t>
            </a:r>
          </a:p>
        </p:txBody>
      </p:sp>
      <p:sp>
        <p:nvSpPr>
          <p:cNvPr id="3" name="内容占位符 2"/>
          <p:cNvSpPr>
            <a:spLocks noGrp="1"/>
          </p:cNvSpPr>
          <p:nvPr>
            <p:ph idx="1"/>
          </p:nvPr>
        </p:nvSpPr>
        <p:spPr>
          <a:xfrm>
            <a:off x="627761" y="1300784"/>
            <a:ext cx="7641236" cy="4406668"/>
          </a:xfrm>
        </p:spPr>
        <p:txBody>
          <a:bodyPr>
            <a:normAutofit/>
          </a:bodyPr>
          <a:lstStyle/>
          <a:p>
            <a:endParaRPr lang="en-US" altLang="zh-CN" sz="2400" dirty="0"/>
          </a:p>
        </p:txBody>
      </p:sp>
      <p:pic>
        <p:nvPicPr>
          <p:cNvPr id="4" name="图片 3"/>
          <p:cNvPicPr>
            <a:picLocks noChangeAspect="1"/>
          </p:cNvPicPr>
          <p:nvPr/>
        </p:nvPicPr>
        <p:blipFill>
          <a:blip r:embed="rId2"/>
          <a:stretch>
            <a:fillRect/>
          </a:stretch>
        </p:blipFill>
        <p:spPr>
          <a:xfrm>
            <a:off x="776491" y="1445528"/>
            <a:ext cx="7343775" cy="4867275"/>
          </a:xfrm>
          <a:prstGeom prst="rect">
            <a:avLst/>
          </a:prstGeom>
        </p:spPr>
      </p:pic>
    </p:spTree>
    <p:extLst>
      <p:ext uri="{BB962C8B-B14F-4D97-AF65-F5344CB8AC3E}">
        <p14:creationId xmlns:p14="http://schemas.microsoft.com/office/powerpoint/2010/main" val="110900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PGP</a:t>
            </a:r>
            <a:r>
              <a:rPr lang="zh-CN" altLang="en-US" dirty="0"/>
              <a:t>消息格式</a:t>
            </a:r>
          </a:p>
        </p:txBody>
      </p:sp>
      <p:grpSp>
        <p:nvGrpSpPr>
          <p:cNvPr id="4" name="组合 3"/>
          <p:cNvGrpSpPr/>
          <p:nvPr/>
        </p:nvGrpSpPr>
        <p:grpSpPr>
          <a:xfrm>
            <a:off x="632700" y="1244520"/>
            <a:ext cx="7920880" cy="5484679"/>
            <a:chOff x="107504" y="185074"/>
            <a:chExt cx="7920880" cy="5484679"/>
          </a:xfrm>
        </p:grpSpPr>
        <p:sp>
          <p:nvSpPr>
            <p:cNvPr id="5" name="TextBox 20"/>
            <p:cNvSpPr txBox="1"/>
            <p:nvPr/>
          </p:nvSpPr>
          <p:spPr>
            <a:xfrm>
              <a:off x="1322577" y="636992"/>
              <a:ext cx="3024336" cy="369332"/>
            </a:xfrm>
            <a:prstGeom prst="rect">
              <a:avLst/>
            </a:prstGeom>
            <a:noFill/>
            <a:ln>
              <a:solidFill>
                <a:schemeClr val="tx1"/>
              </a:solidFill>
            </a:ln>
          </p:spPr>
          <p:txBody>
            <a:bodyPr wrap="square" rtlCol="0">
              <a:spAutoFit/>
            </a:bodyPr>
            <a:lstStyle/>
            <a:p>
              <a:pPr algn="ctr"/>
              <a:r>
                <a:rPr lang="zh-CN" altLang="en-US" dirty="0">
                  <a:latin typeface="Times New Roman" pitchFamily="18" charset="0"/>
                  <a:ea typeface="宋体" pitchFamily="2" charset="-122"/>
                </a:rPr>
                <a:t>接收者的公钥标识（</a:t>
              </a:r>
              <a:r>
                <a:rPr lang="en-US" altLang="zh-CN" i="1" dirty="0">
                  <a:latin typeface="Times New Roman" pitchFamily="18" charset="0"/>
                  <a:ea typeface="宋体" pitchFamily="2" charset="-122"/>
                </a:rPr>
                <a:t>KID</a:t>
              </a:r>
              <a:r>
                <a:rPr lang="en-US" altLang="zh-CN" baseline="-25000" dirty="0">
                  <a:latin typeface="Times New Roman" pitchFamily="18" charset="0"/>
                  <a:ea typeface="宋体" pitchFamily="2" charset="-122"/>
                </a:rPr>
                <a:t>B</a:t>
              </a:r>
              <a:r>
                <a:rPr lang="zh-CN" altLang="en-US" dirty="0">
                  <a:latin typeface="Times New Roman" pitchFamily="18" charset="0"/>
                  <a:ea typeface="宋体" pitchFamily="2" charset="-122"/>
                </a:rPr>
                <a:t>）</a:t>
              </a:r>
            </a:p>
          </p:txBody>
        </p:sp>
        <p:sp>
          <p:nvSpPr>
            <p:cNvPr id="6" name="TextBox 21"/>
            <p:cNvSpPr txBox="1"/>
            <p:nvPr/>
          </p:nvSpPr>
          <p:spPr>
            <a:xfrm>
              <a:off x="1322577" y="1741610"/>
              <a:ext cx="3024336" cy="369332"/>
            </a:xfrm>
            <a:prstGeom prst="rect">
              <a:avLst/>
            </a:prstGeom>
            <a:noFill/>
            <a:ln>
              <a:solidFill>
                <a:schemeClr val="tx1"/>
              </a:solidFill>
            </a:ln>
          </p:spPr>
          <p:txBody>
            <a:bodyPr wrap="square" rtlCol="0">
              <a:spAutoFit/>
            </a:bodyPr>
            <a:lstStyle/>
            <a:p>
              <a:pPr algn="ctr"/>
              <a:r>
                <a:rPr lang="zh-CN" altLang="en-US" dirty="0">
                  <a:latin typeface="Times New Roman" pitchFamily="18" charset="0"/>
                </a:rPr>
                <a:t>发送者的公钥标识（</a:t>
              </a:r>
              <a:r>
                <a:rPr lang="en-US" altLang="zh-CN" i="1" dirty="0">
                  <a:latin typeface="Times New Roman" pitchFamily="18" charset="0"/>
                </a:rPr>
                <a:t>KID</a:t>
              </a:r>
              <a:r>
                <a:rPr lang="en-US" altLang="zh-CN" baseline="-25000" dirty="0">
                  <a:latin typeface="Times New Roman" pitchFamily="18" charset="0"/>
                </a:rPr>
                <a:t>A</a:t>
              </a:r>
              <a:r>
                <a:rPr lang="zh-CN" altLang="en-US" dirty="0">
                  <a:latin typeface="Times New Roman" pitchFamily="18" charset="0"/>
                </a:rPr>
                <a:t>）</a:t>
              </a:r>
            </a:p>
          </p:txBody>
        </p:sp>
        <p:sp>
          <p:nvSpPr>
            <p:cNvPr id="7" name="TextBox 22"/>
            <p:cNvSpPr txBox="1"/>
            <p:nvPr/>
          </p:nvSpPr>
          <p:spPr>
            <a:xfrm>
              <a:off x="1322577" y="2098800"/>
              <a:ext cx="3024336" cy="369332"/>
            </a:xfrm>
            <a:prstGeom prst="rect">
              <a:avLst/>
            </a:prstGeom>
            <a:noFill/>
            <a:ln>
              <a:solidFill>
                <a:schemeClr val="tx1"/>
              </a:solidFill>
            </a:ln>
          </p:spPr>
          <p:txBody>
            <a:bodyPr wrap="square" rtlCol="0">
              <a:spAutoFit/>
            </a:bodyPr>
            <a:lstStyle/>
            <a:p>
              <a:pPr algn="ctr"/>
              <a:r>
                <a:rPr lang="zh-CN" altLang="en-US" dirty="0">
                  <a:latin typeface="Times New Roman" pitchFamily="18" charset="0"/>
                  <a:ea typeface="宋体" pitchFamily="2" charset="-122"/>
                </a:rPr>
                <a:t>消息摘要的头两个字节</a:t>
              </a:r>
            </a:p>
          </p:txBody>
        </p:sp>
        <p:sp>
          <p:nvSpPr>
            <p:cNvPr id="8" name="TextBox 23"/>
            <p:cNvSpPr txBox="1"/>
            <p:nvPr/>
          </p:nvSpPr>
          <p:spPr>
            <a:xfrm>
              <a:off x="1322577" y="1364880"/>
              <a:ext cx="3024336" cy="369332"/>
            </a:xfrm>
            <a:prstGeom prst="rect">
              <a:avLst/>
            </a:prstGeom>
            <a:noFill/>
            <a:ln>
              <a:solidFill>
                <a:schemeClr val="tx1"/>
              </a:solidFill>
            </a:ln>
          </p:spPr>
          <p:txBody>
            <a:bodyPr wrap="square" rtlCol="0">
              <a:spAutoFit/>
            </a:bodyPr>
            <a:lstStyle/>
            <a:p>
              <a:pPr algn="ctr"/>
              <a:r>
                <a:rPr lang="zh-CN" altLang="en-US" dirty="0">
                  <a:latin typeface="Times New Roman" pitchFamily="18" charset="0"/>
                  <a:ea typeface="宋体" pitchFamily="2" charset="-122"/>
                </a:rPr>
                <a:t>时间戳</a:t>
              </a:r>
            </a:p>
          </p:txBody>
        </p:sp>
        <p:cxnSp>
          <p:nvCxnSpPr>
            <p:cNvPr id="9" name="直接连接符 8"/>
            <p:cNvCxnSpPr/>
            <p:nvPr/>
          </p:nvCxnSpPr>
          <p:spPr>
            <a:xfrm>
              <a:off x="5682236" y="5652200"/>
              <a:ext cx="142876"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5736841" y="1418670"/>
              <a:ext cx="0" cy="423018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28"/>
            <p:cNvSpPr txBox="1"/>
            <p:nvPr/>
          </p:nvSpPr>
          <p:spPr>
            <a:xfrm>
              <a:off x="517043" y="185074"/>
              <a:ext cx="646331" cy="369332"/>
            </a:xfrm>
            <a:prstGeom prst="rect">
              <a:avLst/>
            </a:prstGeom>
            <a:noFill/>
          </p:spPr>
          <p:txBody>
            <a:bodyPr wrap="none" rtlCol="0">
              <a:spAutoFit/>
            </a:bodyPr>
            <a:lstStyle/>
            <a:p>
              <a:r>
                <a:rPr lang="zh-CN" altLang="en-US" dirty="0">
                  <a:latin typeface="Times New Roman" pitchFamily="18" charset="0"/>
                  <a:cs typeface="Times New Roman" pitchFamily="18" charset="0"/>
                </a:rPr>
                <a:t>内容</a:t>
              </a:r>
              <a:endParaRPr lang="zh-CN" altLang="en-US" dirty="0"/>
            </a:p>
          </p:txBody>
        </p:sp>
        <p:sp>
          <p:nvSpPr>
            <p:cNvPr id="12" name="TextBox 30"/>
            <p:cNvSpPr txBox="1"/>
            <p:nvPr/>
          </p:nvSpPr>
          <p:spPr>
            <a:xfrm>
              <a:off x="1322577" y="2475868"/>
              <a:ext cx="3024336" cy="923330"/>
            </a:xfrm>
            <a:prstGeom prst="rect">
              <a:avLst/>
            </a:prstGeom>
            <a:noFill/>
            <a:ln>
              <a:solidFill>
                <a:schemeClr val="tx1"/>
              </a:solidFill>
            </a:ln>
          </p:spPr>
          <p:txBody>
            <a:bodyPr wrap="square" rtlCol="0">
              <a:spAutoFit/>
            </a:bodyPr>
            <a:lstStyle/>
            <a:p>
              <a:pPr algn="ctr"/>
              <a:endParaRPr lang="en-US" altLang="zh-CN" dirty="0">
                <a:latin typeface="Times New Roman" pitchFamily="18" charset="0"/>
                <a:ea typeface="宋体" pitchFamily="2" charset="-122"/>
              </a:endParaRPr>
            </a:p>
            <a:p>
              <a:pPr algn="ctr"/>
              <a:r>
                <a:rPr lang="zh-CN" altLang="en-US" dirty="0">
                  <a:latin typeface="Times New Roman" pitchFamily="18" charset="0"/>
                  <a:ea typeface="宋体" pitchFamily="2" charset="-122"/>
                </a:rPr>
                <a:t>消息摘要</a:t>
              </a:r>
              <a:endParaRPr lang="en-US" altLang="zh-CN" dirty="0">
                <a:latin typeface="Times New Roman" pitchFamily="18" charset="0"/>
                <a:ea typeface="宋体" pitchFamily="2" charset="-122"/>
              </a:endParaRPr>
            </a:p>
            <a:p>
              <a:pPr algn="ctr"/>
              <a:endParaRPr lang="zh-CN" altLang="en-US" dirty="0">
                <a:latin typeface="Times New Roman" pitchFamily="18" charset="0"/>
                <a:ea typeface="宋体" pitchFamily="2" charset="-122"/>
              </a:endParaRPr>
            </a:p>
          </p:txBody>
        </p:sp>
        <p:sp>
          <p:nvSpPr>
            <p:cNvPr id="13" name="TextBox 31"/>
            <p:cNvSpPr txBox="1"/>
            <p:nvPr/>
          </p:nvSpPr>
          <p:spPr>
            <a:xfrm>
              <a:off x="1322577" y="3413118"/>
              <a:ext cx="3024336" cy="369332"/>
            </a:xfrm>
            <a:prstGeom prst="rect">
              <a:avLst/>
            </a:prstGeom>
            <a:noFill/>
            <a:ln>
              <a:solidFill>
                <a:schemeClr val="tx1"/>
              </a:solidFill>
            </a:ln>
          </p:spPr>
          <p:txBody>
            <a:bodyPr wrap="square" rtlCol="0">
              <a:spAutoFit/>
            </a:bodyPr>
            <a:lstStyle/>
            <a:p>
              <a:pPr algn="ctr"/>
              <a:r>
                <a:rPr lang="zh-CN" altLang="en-US" dirty="0">
                  <a:latin typeface="Times New Roman" pitchFamily="18" charset="0"/>
                  <a:ea typeface="宋体" pitchFamily="2" charset="-122"/>
                </a:rPr>
                <a:t>文件名</a:t>
              </a:r>
            </a:p>
          </p:txBody>
        </p:sp>
        <p:cxnSp>
          <p:nvCxnSpPr>
            <p:cNvPr id="14" name="直接连接符 13"/>
            <p:cNvCxnSpPr/>
            <p:nvPr/>
          </p:nvCxnSpPr>
          <p:spPr>
            <a:xfrm>
              <a:off x="1131893" y="636198"/>
              <a:ext cx="142876"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106553" y="1371881"/>
              <a:ext cx="142876"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1204126" y="636991"/>
              <a:ext cx="0" cy="734892"/>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35"/>
            <p:cNvSpPr txBox="1"/>
            <p:nvPr/>
          </p:nvSpPr>
          <p:spPr>
            <a:xfrm>
              <a:off x="5665728" y="3334898"/>
              <a:ext cx="619041"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ZIP</a:t>
              </a:r>
              <a:endParaRPr lang="zh-CN" altLang="en-US" dirty="0">
                <a:latin typeface="Times New Roman" panose="02020603050405020304" pitchFamily="18" charset="0"/>
                <a:cs typeface="Times New Roman" panose="02020603050405020304" pitchFamily="18" charset="0"/>
              </a:endParaRPr>
            </a:p>
          </p:txBody>
        </p:sp>
        <p:sp>
          <p:nvSpPr>
            <p:cNvPr id="18" name="TextBox 36"/>
            <p:cNvSpPr txBox="1"/>
            <p:nvPr/>
          </p:nvSpPr>
          <p:spPr>
            <a:xfrm>
              <a:off x="1324856" y="1002549"/>
              <a:ext cx="3022058" cy="369332"/>
            </a:xfrm>
            <a:prstGeom prst="rect">
              <a:avLst/>
            </a:prstGeom>
            <a:noFill/>
            <a:ln>
              <a:solidFill>
                <a:schemeClr val="tx1"/>
              </a:solidFill>
            </a:ln>
          </p:spPr>
          <p:txBody>
            <a:bodyPr wrap="square" rtlCol="0">
              <a:spAutoFit/>
            </a:bodyPr>
            <a:lstStyle/>
            <a:p>
              <a:pPr algn="ctr"/>
              <a:r>
                <a:rPr lang="zh-CN" altLang="en-US" dirty="0">
                  <a:latin typeface="Times New Roman" pitchFamily="18" charset="0"/>
                  <a:ea typeface="宋体" pitchFamily="2" charset="-122"/>
                </a:rPr>
                <a:t>会话密钥（</a:t>
              </a:r>
              <a:r>
                <a:rPr lang="en-US" altLang="zh-CN" i="1" dirty="0">
                  <a:latin typeface="Times New Roman" pitchFamily="18" charset="0"/>
                  <a:ea typeface="宋体" pitchFamily="2" charset="-122"/>
                </a:rPr>
                <a:t>K</a:t>
              </a:r>
              <a:r>
                <a:rPr lang="en-US" altLang="zh-CN" dirty="0">
                  <a:latin typeface="Times New Roman" pitchFamily="18" charset="0"/>
                  <a:ea typeface="宋体" pitchFamily="2" charset="-122"/>
                </a:rPr>
                <a:t>s</a:t>
              </a:r>
              <a:r>
                <a:rPr lang="zh-CN" altLang="en-US" dirty="0">
                  <a:latin typeface="Times New Roman" pitchFamily="18" charset="0"/>
                  <a:ea typeface="宋体" pitchFamily="2" charset="-122"/>
                </a:rPr>
                <a:t>）</a:t>
              </a:r>
            </a:p>
          </p:txBody>
        </p:sp>
        <p:cxnSp>
          <p:nvCxnSpPr>
            <p:cNvPr id="19" name="直接连接符 18"/>
            <p:cNvCxnSpPr/>
            <p:nvPr/>
          </p:nvCxnSpPr>
          <p:spPr>
            <a:xfrm>
              <a:off x="5672178" y="1411630"/>
              <a:ext cx="142876"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31"/>
            <p:cNvSpPr txBox="1"/>
            <p:nvPr/>
          </p:nvSpPr>
          <p:spPr>
            <a:xfrm>
              <a:off x="1332375" y="3787556"/>
              <a:ext cx="3024336" cy="369332"/>
            </a:xfrm>
            <a:prstGeom prst="rect">
              <a:avLst/>
            </a:prstGeom>
            <a:noFill/>
            <a:ln>
              <a:solidFill>
                <a:schemeClr val="tx1"/>
              </a:solidFill>
            </a:ln>
          </p:spPr>
          <p:txBody>
            <a:bodyPr wrap="square" rtlCol="0">
              <a:spAutoFit/>
            </a:bodyPr>
            <a:lstStyle/>
            <a:p>
              <a:pPr algn="ctr"/>
              <a:r>
                <a:rPr lang="zh-CN" altLang="en-US" dirty="0">
                  <a:latin typeface="Times New Roman" pitchFamily="18" charset="0"/>
                  <a:ea typeface="宋体" pitchFamily="2" charset="-122"/>
                </a:rPr>
                <a:t>时间戳</a:t>
              </a:r>
            </a:p>
          </p:txBody>
        </p:sp>
        <p:sp>
          <p:nvSpPr>
            <p:cNvPr id="21" name="TextBox 31"/>
            <p:cNvSpPr txBox="1"/>
            <p:nvPr/>
          </p:nvSpPr>
          <p:spPr>
            <a:xfrm>
              <a:off x="1322577" y="4156888"/>
              <a:ext cx="3024336" cy="1477328"/>
            </a:xfrm>
            <a:prstGeom prst="rect">
              <a:avLst/>
            </a:prstGeom>
            <a:noFill/>
            <a:ln>
              <a:solidFill>
                <a:schemeClr val="tx1"/>
              </a:solidFill>
            </a:ln>
          </p:spPr>
          <p:txBody>
            <a:bodyPr wrap="square" rtlCol="0">
              <a:spAutoFit/>
            </a:bodyPr>
            <a:lstStyle/>
            <a:p>
              <a:pPr algn="ctr"/>
              <a:endParaRPr lang="en-US" altLang="zh-CN" dirty="0">
                <a:latin typeface="Times New Roman" pitchFamily="18" charset="0"/>
                <a:ea typeface="宋体" pitchFamily="2" charset="-122"/>
              </a:endParaRPr>
            </a:p>
            <a:p>
              <a:pPr algn="ctr"/>
              <a:endParaRPr lang="en-US" altLang="zh-CN" dirty="0">
                <a:latin typeface="Times New Roman" pitchFamily="18" charset="0"/>
                <a:ea typeface="宋体" pitchFamily="2" charset="-122"/>
              </a:endParaRPr>
            </a:p>
            <a:p>
              <a:pPr algn="ctr"/>
              <a:r>
                <a:rPr lang="zh-CN" altLang="en-US" dirty="0">
                  <a:latin typeface="Times New Roman" pitchFamily="18" charset="0"/>
                  <a:ea typeface="宋体" pitchFamily="2" charset="-122"/>
                </a:rPr>
                <a:t>数据</a:t>
              </a:r>
              <a:br>
                <a:rPr lang="en-US" altLang="zh-CN" dirty="0">
                  <a:latin typeface="Times New Roman" pitchFamily="18" charset="0"/>
                  <a:ea typeface="宋体" pitchFamily="2" charset="-122"/>
                </a:rPr>
              </a:br>
              <a:endParaRPr lang="en-US" altLang="zh-CN" dirty="0">
                <a:latin typeface="Times New Roman" pitchFamily="18" charset="0"/>
                <a:ea typeface="宋体" pitchFamily="2" charset="-122"/>
              </a:endParaRPr>
            </a:p>
            <a:p>
              <a:pPr algn="ctr"/>
              <a:endParaRPr lang="zh-CN" altLang="en-US" dirty="0">
                <a:latin typeface="Times New Roman" pitchFamily="18" charset="0"/>
                <a:ea typeface="宋体" pitchFamily="2" charset="-122"/>
              </a:endParaRPr>
            </a:p>
          </p:txBody>
        </p:sp>
        <p:cxnSp>
          <p:nvCxnSpPr>
            <p:cNvPr id="22" name="直接连接符 21"/>
            <p:cNvCxnSpPr/>
            <p:nvPr/>
          </p:nvCxnSpPr>
          <p:spPr>
            <a:xfrm>
              <a:off x="1131893" y="3426580"/>
              <a:ext cx="142876"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131893" y="5629475"/>
              <a:ext cx="142876" cy="2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1206210" y="1386929"/>
              <a:ext cx="0" cy="202619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1203330" y="3426580"/>
              <a:ext cx="0" cy="2190536"/>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xtBox 28"/>
            <p:cNvSpPr txBox="1"/>
            <p:nvPr/>
          </p:nvSpPr>
          <p:spPr>
            <a:xfrm>
              <a:off x="107504" y="817120"/>
              <a:ext cx="1107996" cy="369332"/>
            </a:xfrm>
            <a:prstGeom prst="rect">
              <a:avLst/>
            </a:prstGeom>
            <a:noFill/>
          </p:spPr>
          <p:txBody>
            <a:bodyPr wrap="none" rtlCol="0">
              <a:spAutoFit/>
            </a:bodyPr>
            <a:lstStyle/>
            <a:p>
              <a:r>
                <a:rPr lang="zh-CN" altLang="en-US" dirty="0">
                  <a:latin typeface="Times New Roman" pitchFamily="18" charset="0"/>
                  <a:cs typeface="Times New Roman" pitchFamily="18" charset="0"/>
                </a:rPr>
                <a:t>会话密钥</a:t>
              </a:r>
              <a:endParaRPr lang="zh-CN" altLang="en-US" dirty="0"/>
            </a:p>
          </p:txBody>
        </p:sp>
        <p:sp>
          <p:nvSpPr>
            <p:cNvPr id="27" name="TextBox 28"/>
            <p:cNvSpPr txBox="1"/>
            <p:nvPr/>
          </p:nvSpPr>
          <p:spPr>
            <a:xfrm>
              <a:off x="569169" y="2312234"/>
              <a:ext cx="646331" cy="369332"/>
            </a:xfrm>
            <a:prstGeom prst="rect">
              <a:avLst/>
            </a:prstGeom>
            <a:noFill/>
          </p:spPr>
          <p:txBody>
            <a:bodyPr wrap="none" rtlCol="0">
              <a:spAutoFit/>
            </a:bodyPr>
            <a:lstStyle/>
            <a:p>
              <a:r>
                <a:rPr lang="zh-CN" altLang="en-US" dirty="0">
                  <a:latin typeface="Times New Roman" pitchFamily="18" charset="0"/>
                  <a:cs typeface="Times New Roman" pitchFamily="18" charset="0"/>
                </a:rPr>
                <a:t>签名</a:t>
              </a:r>
              <a:endParaRPr lang="zh-CN" altLang="en-US" dirty="0"/>
            </a:p>
          </p:txBody>
        </p:sp>
        <p:sp>
          <p:nvSpPr>
            <p:cNvPr id="28" name="TextBox 28"/>
            <p:cNvSpPr txBox="1"/>
            <p:nvPr/>
          </p:nvSpPr>
          <p:spPr>
            <a:xfrm>
              <a:off x="601387" y="4322928"/>
              <a:ext cx="646331" cy="369332"/>
            </a:xfrm>
            <a:prstGeom prst="rect">
              <a:avLst/>
            </a:prstGeom>
            <a:noFill/>
          </p:spPr>
          <p:txBody>
            <a:bodyPr wrap="none" rtlCol="0">
              <a:spAutoFit/>
            </a:bodyPr>
            <a:lstStyle/>
            <a:p>
              <a:r>
                <a:rPr lang="zh-CN" altLang="en-US" dirty="0">
                  <a:latin typeface="Times New Roman" pitchFamily="18" charset="0"/>
                  <a:cs typeface="Times New Roman" pitchFamily="18" charset="0"/>
                </a:rPr>
                <a:t>报文</a:t>
              </a:r>
              <a:endParaRPr lang="zh-CN" altLang="en-US" dirty="0"/>
            </a:p>
          </p:txBody>
        </p:sp>
        <p:cxnSp>
          <p:nvCxnSpPr>
            <p:cNvPr id="29" name="直接箭头连接符 28"/>
            <p:cNvCxnSpPr/>
            <p:nvPr/>
          </p:nvCxnSpPr>
          <p:spPr>
            <a:xfrm>
              <a:off x="4490929" y="997434"/>
              <a:ext cx="0" cy="38949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Box 28"/>
            <p:cNvSpPr txBox="1"/>
            <p:nvPr/>
          </p:nvSpPr>
          <p:spPr>
            <a:xfrm>
              <a:off x="4518589" y="1017597"/>
              <a:ext cx="1326004" cy="369332"/>
            </a:xfrm>
            <a:prstGeom prst="rect">
              <a:avLst/>
            </a:prstGeom>
            <a:noFill/>
          </p:spPr>
          <p:txBody>
            <a:bodyPr wrap="none" rtlCol="0">
              <a:spAutoFit/>
            </a:bodyPr>
            <a:lstStyle/>
            <a:p>
              <a:r>
                <a:rPr lang="zh-CN" altLang="en-US" dirty="0">
                  <a:latin typeface="Times New Roman" pitchFamily="18" charset="0"/>
                  <a:cs typeface="Times New Roman" pitchFamily="18" charset="0"/>
                </a:rPr>
                <a:t>用</a:t>
              </a:r>
              <a:r>
                <a:rPr lang="en-US" altLang="zh-CN" i="1" dirty="0">
                  <a:latin typeface="Times New Roman" pitchFamily="18" charset="0"/>
                  <a:cs typeface="Times New Roman" pitchFamily="18" charset="0"/>
                </a:rPr>
                <a:t>PU</a:t>
              </a:r>
              <a:r>
                <a:rPr lang="en-US" altLang="zh-CN" baseline="-25000" dirty="0">
                  <a:latin typeface="Times New Roman" pitchFamily="18" charset="0"/>
                  <a:cs typeface="Times New Roman" pitchFamily="18" charset="0"/>
                </a:rPr>
                <a:t>B</a:t>
              </a:r>
              <a:r>
                <a:rPr lang="zh-CN" altLang="en-US" dirty="0">
                  <a:latin typeface="Times New Roman" pitchFamily="18" charset="0"/>
                  <a:cs typeface="Times New Roman" pitchFamily="18" charset="0"/>
                </a:rPr>
                <a:t>加密</a:t>
              </a:r>
              <a:endParaRPr lang="zh-CN" altLang="en-US" dirty="0"/>
            </a:p>
          </p:txBody>
        </p:sp>
        <p:cxnSp>
          <p:nvCxnSpPr>
            <p:cNvPr id="31" name="直接箭头连接符 30"/>
            <p:cNvCxnSpPr/>
            <p:nvPr/>
          </p:nvCxnSpPr>
          <p:spPr>
            <a:xfrm>
              <a:off x="4468617" y="2455705"/>
              <a:ext cx="0" cy="943493"/>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28"/>
            <p:cNvSpPr txBox="1"/>
            <p:nvPr/>
          </p:nvSpPr>
          <p:spPr>
            <a:xfrm>
              <a:off x="4480147" y="2641447"/>
              <a:ext cx="1269899" cy="646331"/>
            </a:xfrm>
            <a:prstGeom prst="rect">
              <a:avLst/>
            </a:prstGeom>
            <a:noFill/>
          </p:spPr>
          <p:txBody>
            <a:bodyPr wrap="none" rtlCol="0">
              <a:spAutoFit/>
            </a:bodyPr>
            <a:lstStyle/>
            <a:p>
              <a:r>
                <a:rPr lang="zh-CN" altLang="en-US" dirty="0">
                  <a:latin typeface="Times New Roman" pitchFamily="18" charset="0"/>
                  <a:cs typeface="Times New Roman" pitchFamily="18" charset="0"/>
                </a:rPr>
                <a:t>用</a:t>
              </a:r>
              <a:r>
                <a:rPr lang="en-US" altLang="zh-CN" i="1" dirty="0">
                  <a:latin typeface="Times New Roman" pitchFamily="18" charset="0"/>
                  <a:cs typeface="Times New Roman" pitchFamily="18" charset="0"/>
                </a:rPr>
                <a:t>PR</a:t>
              </a:r>
              <a:r>
                <a:rPr lang="en-US" altLang="zh-CN" baseline="-25000" dirty="0">
                  <a:latin typeface="Times New Roman" pitchFamily="18" charset="0"/>
                  <a:cs typeface="Times New Roman" pitchFamily="18" charset="0"/>
                </a:rPr>
                <a:t>A</a:t>
              </a:r>
              <a:r>
                <a:rPr lang="zh-CN" altLang="en-US" dirty="0">
                  <a:latin typeface="Times New Roman" pitchFamily="18" charset="0"/>
                  <a:cs typeface="Times New Roman" pitchFamily="18" charset="0"/>
                </a:rPr>
                <a:t>加密</a:t>
              </a:r>
              <a:endParaRPr lang="en-US" altLang="zh-CN" dirty="0">
                <a:latin typeface="Times New Roman" pitchFamily="18" charset="0"/>
                <a:cs typeface="Times New Roman" pitchFamily="18" charset="0"/>
              </a:endParaRPr>
            </a:p>
            <a:p>
              <a:r>
                <a:rPr lang="zh-CN" altLang="en-US" dirty="0">
                  <a:latin typeface="Times New Roman" pitchFamily="18" charset="0"/>
                  <a:cs typeface="Times New Roman" pitchFamily="18" charset="0"/>
                </a:rPr>
                <a:t>（签名）</a:t>
              </a:r>
              <a:endParaRPr lang="zh-CN" altLang="en-US" dirty="0"/>
            </a:p>
          </p:txBody>
        </p:sp>
        <p:cxnSp>
          <p:nvCxnSpPr>
            <p:cNvPr id="33" name="直接连接符 32"/>
            <p:cNvCxnSpPr/>
            <p:nvPr/>
          </p:nvCxnSpPr>
          <p:spPr>
            <a:xfrm>
              <a:off x="4407608" y="989898"/>
              <a:ext cx="142876"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418366" y="1378617"/>
              <a:ext cx="142876" cy="11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414537" y="2461560"/>
              <a:ext cx="142876" cy="1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415677" y="3397333"/>
              <a:ext cx="142876"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253066" y="5668165"/>
              <a:ext cx="142876"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6318429" y="1434635"/>
              <a:ext cx="0" cy="4230187"/>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5"/>
            <p:cNvSpPr txBox="1"/>
            <p:nvPr/>
          </p:nvSpPr>
          <p:spPr>
            <a:xfrm>
              <a:off x="6236644" y="2449384"/>
              <a:ext cx="619041" cy="2308324"/>
            </a:xfrm>
            <a:prstGeom prst="rect">
              <a:avLst/>
            </a:prstGeom>
            <a:noFill/>
          </p:spPr>
          <p:txBody>
            <a:bodyPr wrap="square" rtlCol="0">
              <a:spAutoFit/>
            </a:bodyPr>
            <a:lstStyle/>
            <a:p>
              <a:pPr algn="ctr"/>
              <a:r>
                <a:rPr lang="zh-CN" altLang="en-US" dirty="0">
                  <a:latin typeface="Times New Roman" panose="02020603050405020304" pitchFamily="18" charset="0"/>
                  <a:cs typeface="Times New Roman" panose="02020603050405020304" pitchFamily="18" charset="0"/>
                </a:rPr>
                <a:t>用会话密钥</a:t>
              </a:r>
              <a:r>
                <a:rPr lang="en-US" altLang="zh-CN" i="1" dirty="0">
                  <a:latin typeface="Times New Roman" panose="02020603050405020304" pitchFamily="18" charset="0"/>
                  <a:cs typeface="Times New Roman" panose="02020603050405020304" pitchFamily="18" charset="0"/>
                </a:rPr>
                <a:t>K</a:t>
              </a:r>
              <a:r>
                <a:rPr lang="en-US" altLang="zh-CN" dirty="0">
                  <a:latin typeface="Times New Roman" panose="02020603050405020304" pitchFamily="18" charset="0"/>
                  <a:cs typeface="Times New Roman" panose="02020603050405020304" pitchFamily="18" charset="0"/>
                </a:rPr>
                <a:t>s</a:t>
              </a:r>
              <a:r>
                <a:rPr lang="zh-CN" altLang="en-US" dirty="0">
                  <a:latin typeface="Times New Roman" panose="02020603050405020304" pitchFamily="18" charset="0"/>
                  <a:cs typeface="Times New Roman" panose="02020603050405020304" pitchFamily="18" charset="0"/>
                </a:rPr>
                <a:t>加密</a:t>
              </a:r>
            </a:p>
          </p:txBody>
        </p:sp>
        <p:cxnSp>
          <p:nvCxnSpPr>
            <p:cNvPr id="40" name="直接连接符 39"/>
            <p:cNvCxnSpPr/>
            <p:nvPr/>
          </p:nvCxnSpPr>
          <p:spPr>
            <a:xfrm>
              <a:off x="6253766" y="1427595"/>
              <a:ext cx="142876"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975219" y="5659660"/>
              <a:ext cx="142876"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7051340" y="639878"/>
              <a:ext cx="0" cy="500897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Box 35"/>
            <p:cNvSpPr txBox="1"/>
            <p:nvPr/>
          </p:nvSpPr>
          <p:spPr>
            <a:xfrm>
              <a:off x="6980227" y="2556106"/>
              <a:ext cx="1048157" cy="6463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Base64</a:t>
              </a:r>
              <a:r>
                <a:rPr lang="zh-CN" altLang="en-US" dirty="0">
                  <a:latin typeface="Times New Roman" panose="02020603050405020304" pitchFamily="18" charset="0"/>
                  <a:cs typeface="Times New Roman" panose="02020603050405020304" pitchFamily="18" charset="0"/>
                </a:rPr>
                <a:t>编码</a:t>
              </a:r>
            </a:p>
          </p:txBody>
        </p:sp>
        <p:cxnSp>
          <p:nvCxnSpPr>
            <p:cNvPr id="44" name="直接连接符 43"/>
            <p:cNvCxnSpPr/>
            <p:nvPr/>
          </p:nvCxnSpPr>
          <p:spPr>
            <a:xfrm>
              <a:off x="6986677" y="632838"/>
              <a:ext cx="142876"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28"/>
            <p:cNvSpPr txBox="1"/>
            <p:nvPr/>
          </p:nvSpPr>
          <p:spPr>
            <a:xfrm>
              <a:off x="5521427" y="225177"/>
              <a:ext cx="646331" cy="369332"/>
            </a:xfrm>
            <a:prstGeom prst="rect">
              <a:avLst/>
            </a:prstGeom>
            <a:noFill/>
          </p:spPr>
          <p:txBody>
            <a:bodyPr wrap="none" rtlCol="0">
              <a:spAutoFit/>
            </a:bodyPr>
            <a:lstStyle/>
            <a:p>
              <a:r>
                <a:rPr lang="zh-CN" altLang="en-US" dirty="0">
                  <a:latin typeface="Times New Roman" pitchFamily="18" charset="0"/>
                  <a:cs typeface="Times New Roman" pitchFamily="18" charset="0"/>
                </a:rPr>
                <a:t>操作</a:t>
              </a:r>
              <a:endParaRPr lang="zh-CN" altLang="en-US" dirty="0"/>
            </a:p>
          </p:txBody>
        </p:sp>
      </p:grpSp>
    </p:spTree>
    <p:extLst>
      <p:ext uri="{BB962C8B-B14F-4D97-AF65-F5344CB8AC3E}">
        <p14:creationId xmlns:p14="http://schemas.microsoft.com/office/powerpoint/2010/main" val="1121642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42026" y="2904661"/>
            <a:ext cx="5812325" cy="865481"/>
          </a:xfrm>
        </p:spPr>
        <p:txBody>
          <a:bodyPr/>
          <a:lstStyle/>
          <a:p>
            <a:pPr marL="0" indent="0">
              <a:buNone/>
            </a:pPr>
            <a:r>
              <a:rPr lang="zh-CN" altLang="en-US" dirty="0">
                <a:solidFill>
                  <a:srgbClr val="FF0000"/>
                </a:solidFill>
              </a:rPr>
              <a:t>二、</a:t>
            </a:r>
            <a:r>
              <a:rPr lang="en-US" altLang="zh-CN" dirty="0">
                <a:solidFill>
                  <a:srgbClr val="FF0000"/>
                </a:solidFill>
              </a:rPr>
              <a:t>PGP</a:t>
            </a:r>
            <a:r>
              <a:rPr lang="zh-CN" altLang="en-US" dirty="0">
                <a:solidFill>
                  <a:srgbClr val="FF0000"/>
                </a:solidFill>
              </a:rPr>
              <a:t>密钥管理</a:t>
            </a: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009087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31919" y="1379350"/>
            <a:ext cx="7772400" cy="4765955"/>
          </a:xfrm>
        </p:spPr>
        <p:txBody>
          <a:bodyPr/>
          <a:lstStyle/>
          <a:p>
            <a:r>
              <a:rPr lang="zh-CN" altLang="zh-CN" sz="2800" dirty="0"/>
              <a:t>会话密钥生成与管理</a:t>
            </a:r>
            <a:endParaRPr lang="en-US" altLang="zh-CN" sz="2800" dirty="0"/>
          </a:p>
          <a:p>
            <a:pPr lvl="1"/>
            <a:r>
              <a:rPr lang="zh-CN" altLang="zh-CN" sz="2400" dirty="0"/>
              <a:t>会话密钥</a:t>
            </a:r>
            <a:r>
              <a:rPr lang="en-US" altLang="zh-CN" sz="2400" i="1" dirty="0"/>
              <a:t>K</a:t>
            </a:r>
            <a:r>
              <a:rPr lang="en-US" altLang="zh-CN" sz="2400" dirty="0"/>
              <a:t>s</a:t>
            </a:r>
            <a:r>
              <a:rPr lang="zh-CN" altLang="zh-CN" sz="2400" dirty="0"/>
              <a:t>是由基于美国国家标准“金融机构密钥管理（大规模）”（</a:t>
            </a:r>
            <a:r>
              <a:rPr lang="en-US" altLang="zh-CN" sz="2400" dirty="0"/>
              <a:t>ANSI X 9.17</a:t>
            </a:r>
            <a:r>
              <a:rPr lang="zh-CN" altLang="zh-CN" sz="2400" dirty="0"/>
              <a:t>）中定义的随机数生成方法的伪随机数产生器（</a:t>
            </a:r>
            <a:r>
              <a:rPr lang="en-US" altLang="zh-CN" sz="2400" dirty="0"/>
              <a:t>Pseudorandom number Generator, PRG</a:t>
            </a:r>
            <a:r>
              <a:rPr lang="zh-CN" altLang="zh-CN" sz="2400" dirty="0"/>
              <a:t>）产生的</a:t>
            </a:r>
            <a:r>
              <a:rPr lang="en-US" altLang="zh-CN" sz="2400" dirty="0"/>
              <a:t>128</a:t>
            </a:r>
            <a:r>
              <a:rPr lang="zh-CN" altLang="zh-CN" sz="2400" dirty="0"/>
              <a:t>位随机数，只用于一条消息的一次加解密过程</a:t>
            </a:r>
            <a:endParaRPr lang="en-US" altLang="zh-CN" sz="2400" dirty="0"/>
          </a:p>
          <a:p>
            <a:pPr lvl="1"/>
            <a:r>
              <a:rPr lang="en-US" altLang="zh-CN" sz="2400" i="1" dirty="0"/>
              <a:t>K</a:t>
            </a:r>
            <a:r>
              <a:rPr lang="en-US" altLang="zh-CN" sz="2400" dirty="0"/>
              <a:t>s</a:t>
            </a:r>
            <a:r>
              <a:rPr lang="zh-CN" altLang="en-US" sz="2400" dirty="0"/>
              <a:t>使用接收方的公钥加密后发送给接收方。这种会话密钥的安全交换方法称为“</a:t>
            </a:r>
            <a:r>
              <a:rPr lang="zh-CN" altLang="en-US" sz="2400" dirty="0">
                <a:solidFill>
                  <a:srgbClr val="FF0000"/>
                </a:solidFill>
              </a:rPr>
              <a:t>数字信封</a:t>
            </a:r>
            <a:r>
              <a:rPr lang="zh-CN" altLang="en-US" sz="2400" dirty="0"/>
              <a:t>”</a:t>
            </a:r>
          </a:p>
        </p:txBody>
      </p:sp>
      <p:sp>
        <p:nvSpPr>
          <p:cNvPr id="3" name="标题 2"/>
          <p:cNvSpPr>
            <a:spLocks noGrp="1"/>
          </p:cNvSpPr>
          <p:nvPr>
            <p:ph type="title"/>
          </p:nvPr>
        </p:nvSpPr>
        <p:spPr/>
        <p:txBody>
          <a:bodyPr/>
          <a:lstStyle/>
          <a:p>
            <a:r>
              <a:rPr lang="en-US" altLang="zh-CN" dirty="0"/>
              <a:t>PGP</a:t>
            </a:r>
            <a:r>
              <a:rPr lang="zh-CN" altLang="en-US" dirty="0"/>
              <a:t>密钥管理</a:t>
            </a:r>
          </a:p>
        </p:txBody>
      </p:sp>
    </p:spTree>
    <p:extLst>
      <p:ext uri="{BB962C8B-B14F-4D97-AF65-F5344CB8AC3E}">
        <p14:creationId xmlns:p14="http://schemas.microsoft.com/office/powerpoint/2010/main" val="35191008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31919" y="1379350"/>
            <a:ext cx="7772400" cy="4765955"/>
          </a:xfrm>
        </p:spPr>
        <p:txBody>
          <a:bodyPr/>
          <a:lstStyle/>
          <a:p>
            <a:r>
              <a:rPr lang="zh-CN" altLang="en-US" sz="2800" dirty="0"/>
              <a:t>公开密码算法密钥管理，</a:t>
            </a:r>
            <a:r>
              <a:rPr lang="zh-CN" altLang="zh-CN" sz="2800" dirty="0"/>
              <a:t>用户</a:t>
            </a:r>
            <a:r>
              <a:rPr lang="en-US" altLang="zh-CN" sz="2800" dirty="0"/>
              <a:t>A</a:t>
            </a:r>
            <a:r>
              <a:rPr lang="zh-CN" altLang="zh-CN" sz="2800" dirty="0"/>
              <a:t>获取用户</a:t>
            </a:r>
            <a:r>
              <a:rPr lang="en-US" altLang="zh-CN" sz="2800" dirty="0"/>
              <a:t>B</a:t>
            </a:r>
            <a:r>
              <a:rPr lang="zh-CN" altLang="zh-CN" sz="2800" dirty="0"/>
              <a:t>的公钥主要方式包括</a:t>
            </a:r>
            <a:r>
              <a:rPr lang="zh-CN" altLang="en-US" sz="2800" dirty="0"/>
              <a:t>：</a:t>
            </a:r>
            <a:endParaRPr lang="en-US" altLang="zh-CN" sz="2800" dirty="0"/>
          </a:p>
          <a:p>
            <a:pPr lvl="1"/>
            <a:r>
              <a:rPr lang="zh-CN" altLang="en-US" sz="2400" dirty="0"/>
              <a:t>物理交付</a:t>
            </a:r>
            <a:endParaRPr lang="en-US" altLang="zh-CN" sz="2400" dirty="0"/>
          </a:p>
          <a:p>
            <a:pPr lvl="1"/>
            <a:r>
              <a:rPr lang="zh-CN" altLang="en-US" sz="2400" dirty="0"/>
              <a:t>电话验证</a:t>
            </a:r>
            <a:endParaRPr lang="en-US" altLang="zh-CN" sz="2400" dirty="0"/>
          </a:p>
          <a:p>
            <a:pPr lvl="1"/>
            <a:r>
              <a:rPr lang="zh-CN" altLang="en-US" sz="2400" dirty="0"/>
              <a:t>通过可信的第三方</a:t>
            </a:r>
            <a:endParaRPr lang="en-US" altLang="zh-CN" sz="2400" dirty="0"/>
          </a:p>
          <a:p>
            <a:pPr lvl="1"/>
            <a:r>
              <a:rPr lang="zh-CN" altLang="en-US" sz="2400" dirty="0"/>
              <a:t>通过可信的认证中心（</a:t>
            </a:r>
            <a:r>
              <a:rPr lang="en-US" altLang="zh-CN" sz="2400" dirty="0"/>
              <a:t>CA</a:t>
            </a:r>
            <a:r>
              <a:rPr lang="zh-CN" altLang="en-US" sz="2400" dirty="0"/>
              <a:t>）</a:t>
            </a:r>
          </a:p>
        </p:txBody>
      </p:sp>
      <p:sp>
        <p:nvSpPr>
          <p:cNvPr id="3" name="标题 2"/>
          <p:cNvSpPr>
            <a:spLocks noGrp="1"/>
          </p:cNvSpPr>
          <p:nvPr>
            <p:ph type="title"/>
          </p:nvPr>
        </p:nvSpPr>
        <p:spPr/>
        <p:txBody>
          <a:bodyPr/>
          <a:lstStyle/>
          <a:p>
            <a:r>
              <a:rPr lang="en-US" altLang="zh-CN" dirty="0"/>
              <a:t>PGP</a:t>
            </a:r>
            <a:r>
              <a:rPr lang="zh-CN" altLang="en-US" dirty="0"/>
              <a:t>密钥管理</a:t>
            </a:r>
          </a:p>
        </p:txBody>
      </p:sp>
    </p:spTree>
    <p:extLst>
      <p:ext uri="{BB962C8B-B14F-4D97-AF65-F5344CB8AC3E}">
        <p14:creationId xmlns:p14="http://schemas.microsoft.com/office/powerpoint/2010/main" val="121813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64684" y="1325562"/>
            <a:ext cx="7772400" cy="4765955"/>
          </a:xfrm>
        </p:spPr>
        <p:txBody>
          <a:bodyPr/>
          <a:lstStyle/>
          <a:p>
            <a:r>
              <a:rPr lang="zh-CN" altLang="en-US" sz="2800" dirty="0"/>
              <a:t>公开密码算法密钥管理</a:t>
            </a:r>
            <a:endParaRPr lang="en-US" altLang="zh-CN" sz="2800" dirty="0"/>
          </a:p>
          <a:p>
            <a:pPr lvl="1"/>
            <a:r>
              <a:rPr lang="zh-CN" altLang="en-US" sz="2400" dirty="0"/>
              <a:t>每个用户都有一个</a:t>
            </a:r>
            <a:r>
              <a:rPr lang="zh-CN" altLang="en-US" sz="2400" dirty="0">
                <a:solidFill>
                  <a:srgbClr val="FF0000"/>
                </a:solidFill>
              </a:rPr>
              <a:t>公钥环</a:t>
            </a:r>
            <a:r>
              <a:rPr lang="zh-CN" altLang="en-US" sz="2400" dirty="0"/>
              <a:t>（</a:t>
            </a:r>
            <a:r>
              <a:rPr lang="en-US" altLang="zh-CN" sz="2400" dirty="0"/>
              <a:t>Public Key Ring</a:t>
            </a:r>
            <a:r>
              <a:rPr lang="zh-CN" altLang="en-US" sz="2400" dirty="0"/>
              <a:t>）和</a:t>
            </a:r>
            <a:r>
              <a:rPr lang="zh-CN" altLang="en-US" sz="2400" dirty="0">
                <a:solidFill>
                  <a:srgbClr val="FF0000"/>
                </a:solidFill>
              </a:rPr>
              <a:t>私钥环</a:t>
            </a:r>
            <a:r>
              <a:rPr lang="zh-CN" altLang="en-US" sz="2400" dirty="0"/>
              <a:t>（</a:t>
            </a:r>
            <a:r>
              <a:rPr lang="en-US" altLang="zh-CN" sz="2400" dirty="0"/>
              <a:t>Private Key Ring</a:t>
            </a:r>
            <a:r>
              <a:rPr lang="zh-CN" altLang="en-US" sz="2400" dirty="0"/>
              <a:t>），均用表型数据结构存储</a:t>
            </a:r>
            <a:endParaRPr lang="en-US" altLang="zh-CN" sz="2400" dirty="0"/>
          </a:p>
          <a:p>
            <a:pPr lvl="1"/>
            <a:r>
              <a:rPr lang="zh-CN" altLang="en-US" sz="2400" dirty="0"/>
              <a:t>公钥环存储该用户知道的其他用户的公钥，私钥环存储用户自己的所有公钥</a:t>
            </a:r>
            <a:r>
              <a:rPr lang="en-US" altLang="zh-CN" sz="2400" dirty="0"/>
              <a:t>/</a:t>
            </a:r>
            <a:r>
              <a:rPr lang="zh-CN" altLang="en-US" sz="2400" dirty="0"/>
              <a:t>私钥对。</a:t>
            </a:r>
            <a:r>
              <a:rPr lang="en-US" altLang="zh-CN" sz="2400" dirty="0"/>
              <a:t>PGP</a:t>
            </a:r>
            <a:r>
              <a:rPr lang="zh-CN" altLang="en-US" sz="2400" dirty="0"/>
              <a:t>允许一个用户同时拥有多个公钥</a:t>
            </a:r>
            <a:r>
              <a:rPr lang="en-US" altLang="zh-CN" sz="2400" dirty="0"/>
              <a:t>/</a:t>
            </a:r>
            <a:r>
              <a:rPr lang="zh-CN" altLang="en-US" sz="2400" dirty="0"/>
              <a:t>私钥对，主要目的有两个：一是经常变换密钥，以增强安全性；二是多个密钥对可以支持同一时刻与多个用户进行通信</a:t>
            </a:r>
          </a:p>
        </p:txBody>
      </p:sp>
      <p:sp>
        <p:nvSpPr>
          <p:cNvPr id="3" name="标题 2"/>
          <p:cNvSpPr>
            <a:spLocks noGrp="1"/>
          </p:cNvSpPr>
          <p:nvPr>
            <p:ph type="title"/>
          </p:nvPr>
        </p:nvSpPr>
        <p:spPr/>
        <p:txBody>
          <a:bodyPr/>
          <a:lstStyle/>
          <a:p>
            <a:r>
              <a:rPr lang="en-US" altLang="zh-CN" dirty="0"/>
              <a:t>PGP</a:t>
            </a:r>
            <a:r>
              <a:rPr lang="zh-CN" altLang="en-US" dirty="0"/>
              <a:t>密钥管理</a:t>
            </a:r>
          </a:p>
        </p:txBody>
      </p:sp>
    </p:spTree>
    <p:extLst>
      <p:ext uri="{BB962C8B-B14F-4D97-AF65-F5344CB8AC3E}">
        <p14:creationId xmlns:p14="http://schemas.microsoft.com/office/powerpoint/2010/main" val="41486830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64684" y="1325562"/>
            <a:ext cx="7772400" cy="4765955"/>
          </a:xfrm>
        </p:spPr>
        <p:txBody>
          <a:bodyPr/>
          <a:lstStyle/>
          <a:p>
            <a:r>
              <a:rPr lang="zh-CN" altLang="en-US" sz="2800" dirty="0"/>
              <a:t>公开密码算法密钥管理</a:t>
            </a:r>
            <a:endParaRPr lang="en-US" altLang="zh-CN" sz="2800" dirty="0"/>
          </a:p>
          <a:p>
            <a:pPr lvl="1"/>
            <a:r>
              <a:rPr lang="en-US" altLang="zh-CN" sz="2400" dirty="0"/>
              <a:t>PGP</a:t>
            </a:r>
            <a:r>
              <a:rPr lang="zh-CN" altLang="en-US" sz="2400" dirty="0"/>
              <a:t>采用</a:t>
            </a:r>
            <a:r>
              <a:rPr lang="zh-CN" altLang="en-US" sz="2400" dirty="0">
                <a:solidFill>
                  <a:srgbClr val="FF0000"/>
                </a:solidFill>
              </a:rPr>
              <a:t>密钥标识符</a:t>
            </a:r>
            <a:r>
              <a:rPr lang="zh-CN" altLang="en-US" sz="2400" dirty="0"/>
              <a:t>（密钥</a:t>
            </a:r>
            <a:r>
              <a:rPr lang="en-US" altLang="zh-CN" sz="2400" dirty="0"/>
              <a:t>ID</a:t>
            </a:r>
            <a:r>
              <a:rPr lang="zh-CN" altLang="en-US" sz="2400" dirty="0"/>
              <a:t>，</a:t>
            </a:r>
            <a:r>
              <a:rPr lang="en-US" altLang="zh-CN" sz="2400" dirty="0"/>
              <a:t>Key ID</a:t>
            </a:r>
            <a:r>
              <a:rPr lang="zh-CN" altLang="en-US" sz="2400" dirty="0"/>
              <a:t>）来表示密钥，并建立密钥标识和对应公钥</a:t>
            </a:r>
            <a:r>
              <a:rPr lang="en-US" altLang="zh-CN" sz="2400" dirty="0"/>
              <a:t>/</a:t>
            </a:r>
            <a:r>
              <a:rPr lang="zh-CN" altLang="en-US" sz="2400" dirty="0"/>
              <a:t>私钥间的映射关系</a:t>
            </a:r>
            <a:endParaRPr lang="en-US" altLang="zh-CN" sz="2400" dirty="0"/>
          </a:p>
          <a:p>
            <a:pPr lvl="1"/>
            <a:r>
              <a:rPr lang="zh-CN" altLang="en-US" sz="2400" dirty="0"/>
              <a:t>私钥存储方法：加密私钥的</a:t>
            </a:r>
            <a:r>
              <a:rPr lang="zh-CN" altLang="en-US" sz="2400" dirty="0">
                <a:solidFill>
                  <a:srgbClr val="FF0000"/>
                </a:solidFill>
              </a:rPr>
              <a:t>口令短语</a:t>
            </a:r>
            <a:r>
              <a:rPr lang="zh-CN" altLang="en-US" sz="2400" dirty="0"/>
              <a:t>（</a:t>
            </a:r>
            <a:r>
              <a:rPr lang="en-US" altLang="zh-CN" sz="2400" dirty="0"/>
              <a:t>passphrase</a:t>
            </a:r>
            <a:r>
              <a:rPr lang="zh-CN" altLang="en-US" sz="2400" dirty="0"/>
              <a:t>）</a:t>
            </a:r>
            <a:r>
              <a:rPr lang="en-US" altLang="zh-CN" sz="2400" dirty="0"/>
              <a:t>p</a:t>
            </a:r>
            <a:r>
              <a:rPr lang="zh-CN" altLang="en-US" sz="2400" dirty="0"/>
              <a:t>，加密后存储在私钥环中</a:t>
            </a:r>
            <a:endParaRPr lang="en-US" altLang="zh-CN" sz="2400" dirty="0"/>
          </a:p>
        </p:txBody>
      </p:sp>
      <p:sp>
        <p:nvSpPr>
          <p:cNvPr id="3" name="标题 2"/>
          <p:cNvSpPr>
            <a:spLocks noGrp="1"/>
          </p:cNvSpPr>
          <p:nvPr>
            <p:ph type="title"/>
          </p:nvPr>
        </p:nvSpPr>
        <p:spPr/>
        <p:txBody>
          <a:bodyPr/>
          <a:lstStyle/>
          <a:p>
            <a:r>
              <a:rPr lang="en-US" altLang="zh-CN" dirty="0"/>
              <a:t>PGP</a:t>
            </a:r>
            <a:r>
              <a:rPr lang="zh-CN" altLang="en-US" dirty="0"/>
              <a:t>密钥管理</a:t>
            </a:r>
          </a:p>
        </p:txBody>
      </p:sp>
    </p:spTree>
    <p:extLst>
      <p:ext uri="{BB962C8B-B14F-4D97-AF65-F5344CB8AC3E}">
        <p14:creationId xmlns:p14="http://schemas.microsoft.com/office/powerpoint/2010/main" val="602277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64684" y="1325562"/>
            <a:ext cx="8041434" cy="4765955"/>
          </a:xfrm>
        </p:spPr>
        <p:txBody>
          <a:bodyPr/>
          <a:lstStyle/>
          <a:p>
            <a:pPr>
              <a:lnSpc>
                <a:spcPts val="4300"/>
              </a:lnSpc>
              <a:spcBef>
                <a:spcPts val="0"/>
              </a:spcBef>
            </a:pPr>
            <a:r>
              <a:rPr lang="en-US" altLang="zh-CN" sz="2800" dirty="0"/>
              <a:t>PGP</a:t>
            </a:r>
            <a:r>
              <a:rPr lang="zh-CN" altLang="en-US" sz="2800" dirty="0"/>
              <a:t>信任模型：以用户为中心的信任模型（</a:t>
            </a:r>
            <a:r>
              <a:rPr lang="zh-CN" altLang="en-US" sz="2800" dirty="0">
                <a:solidFill>
                  <a:srgbClr val="FF0000"/>
                </a:solidFill>
              </a:rPr>
              <a:t>信任网</a:t>
            </a:r>
            <a:r>
              <a:rPr lang="zh-CN" altLang="en-US" sz="2800" dirty="0"/>
              <a:t>模型，</a:t>
            </a:r>
            <a:r>
              <a:rPr lang="en-US" altLang="zh-CN" sz="2800" dirty="0"/>
              <a:t>Web of Trust</a:t>
            </a:r>
            <a:r>
              <a:rPr lang="zh-CN" altLang="en-US" sz="2800" dirty="0"/>
              <a:t>）</a:t>
            </a:r>
            <a:endParaRPr lang="en-US" altLang="zh-CN" sz="2800" dirty="0"/>
          </a:p>
          <a:p>
            <a:pPr lvl="1"/>
            <a:r>
              <a:rPr lang="zh-CN" altLang="en-US" sz="2400" dirty="0"/>
              <a:t>没有一个统一的认证中心来管理用户公钥，每个人都可以作为一个</a:t>
            </a:r>
            <a:r>
              <a:rPr lang="en-US" altLang="zh-CN" sz="2400" dirty="0"/>
              <a:t>CA</a:t>
            </a:r>
            <a:r>
              <a:rPr lang="zh-CN" altLang="en-US" sz="2400" dirty="0"/>
              <a:t>对某个用户的公钥签名，以此来说明这个公钥是否有效（可信）</a:t>
            </a:r>
            <a:endParaRPr lang="en-US" altLang="zh-CN" sz="2400" dirty="0"/>
          </a:p>
          <a:p>
            <a:pPr lvl="1"/>
            <a:r>
              <a:rPr lang="zh-CN" altLang="en-US" sz="2400" dirty="0"/>
              <a:t>当用户接收到新的公钥时，首先要检查公钥证书的签名者，然后根据这个签名者的信任程度计算出该公钥的合法性，如果合法才能把它插入到自己的公钥环中</a:t>
            </a:r>
            <a:endParaRPr lang="en-US" altLang="zh-CN" sz="2400" dirty="0"/>
          </a:p>
          <a:p>
            <a:endParaRPr lang="en-US" altLang="zh-CN" sz="2800" dirty="0"/>
          </a:p>
          <a:p>
            <a:endParaRPr lang="en-US" altLang="zh-CN" sz="2800" dirty="0"/>
          </a:p>
        </p:txBody>
      </p:sp>
      <p:sp>
        <p:nvSpPr>
          <p:cNvPr id="3" name="标题 2"/>
          <p:cNvSpPr>
            <a:spLocks noGrp="1"/>
          </p:cNvSpPr>
          <p:nvPr>
            <p:ph type="title"/>
          </p:nvPr>
        </p:nvSpPr>
        <p:spPr/>
        <p:txBody>
          <a:bodyPr/>
          <a:lstStyle/>
          <a:p>
            <a:r>
              <a:rPr lang="en-US" altLang="zh-CN" dirty="0"/>
              <a:t>PGP</a:t>
            </a:r>
            <a:r>
              <a:rPr lang="zh-CN" altLang="en-US" dirty="0"/>
              <a:t>信任关系</a:t>
            </a:r>
          </a:p>
        </p:txBody>
      </p:sp>
    </p:spTree>
    <p:extLst>
      <p:ext uri="{BB962C8B-B14F-4D97-AF65-F5344CB8AC3E}">
        <p14:creationId xmlns:p14="http://schemas.microsoft.com/office/powerpoint/2010/main" val="970861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554163"/>
            <a:ext cx="7772400" cy="1977931"/>
          </a:xfrm>
        </p:spPr>
        <p:txBody>
          <a:bodyPr/>
          <a:lstStyle/>
          <a:p>
            <a:r>
              <a:rPr lang="zh-CN" altLang="en-US" dirty="0"/>
              <a:t>公钥加密体制基础</a:t>
            </a:r>
            <a:r>
              <a:rPr lang="en-US" altLang="zh-CN" dirty="0"/>
              <a:t>——</a:t>
            </a:r>
            <a:r>
              <a:rPr lang="zh-CN" altLang="en-US" dirty="0"/>
              <a:t>用户必须确信他所拿到的公钥属于它看上去属于的那个人（公钥的真实性）</a:t>
            </a:r>
            <a:endParaRPr lang="en-US" altLang="zh-CN" dirty="0"/>
          </a:p>
        </p:txBody>
      </p:sp>
      <p:sp>
        <p:nvSpPr>
          <p:cNvPr id="3" name="标题 2"/>
          <p:cNvSpPr>
            <a:spLocks noGrp="1"/>
          </p:cNvSpPr>
          <p:nvPr>
            <p:ph type="title"/>
          </p:nvPr>
        </p:nvSpPr>
        <p:spPr/>
        <p:txBody>
          <a:bodyPr/>
          <a:lstStyle/>
          <a:p>
            <a:r>
              <a:rPr lang="en-US" altLang="zh-CN" dirty="0"/>
              <a:t>PGP</a:t>
            </a:r>
            <a:r>
              <a:rPr lang="zh-CN" altLang="en-US" dirty="0"/>
              <a:t>信任关系</a:t>
            </a:r>
          </a:p>
        </p:txBody>
      </p:sp>
      <p:pic>
        <p:nvPicPr>
          <p:cNvPr id="7" name="图片 6"/>
          <p:cNvPicPr>
            <a:picLocks noChangeAspect="1"/>
          </p:cNvPicPr>
          <p:nvPr/>
        </p:nvPicPr>
        <p:blipFill>
          <a:blip r:embed="rId2"/>
          <a:stretch>
            <a:fillRect/>
          </a:stretch>
        </p:blipFill>
        <p:spPr>
          <a:xfrm>
            <a:off x="224265" y="4535826"/>
            <a:ext cx="1853345" cy="713294"/>
          </a:xfrm>
          <a:prstGeom prst="rect">
            <a:avLst/>
          </a:prstGeom>
        </p:spPr>
      </p:pic>
      <p:sp>
        <p:nvSpPr>
          <p:cNvPr id="8" name="矩形 7"/>
          <p:cNvSpPr/>
          <p:nvPr/>
        </p:nvSpPr>
        <p:spPr>
          <a:xfrm>
            <a:off x="2312895" y="4415419"/>
            <a:ext cx="6631080" cy="954107"/>
          </a:xfrm>
          <a:prstGeom prst="rect">
            <a:avLst/>
          </a:prstGeom>
          <a:ln>
            <a:solidFill>
              <a:srgbClr val="FF0000"/>
            </a:solidFill>
          </a:ln>
        </p:spPr>
        <p:txBody>
          <a:bodyPr wrap="square">
            <a:spAutoFit/>
          </a:bodyPr>
          <a:lstStyle/>
          <a:p>
            <a:pPr eaLnBrk="1" hangingPunct="1">
              <a:buFontTx/>
              <a:buNone/>
            </a:pPr>
            <a:r>
              <a:rPr lang="zh-CN" altLang="en-US" sz="2800" b="0" dirty="0">
                <a:latin typeface="Times New Roman" panose="02020603050405020304" pitchFamily="18" charset="0"/>
                <a:ea typeface="黑体" panose="02010609060101010101" pitchFamily="49" charset="-122"/>
              </a:rPr>
              <a:t>用户要得到介绍人真实公钥并信任介绍人</a:t>
            </a:r>
          </a:p>
          <a:p>
            <a:pPr eaLnBrk="1" hangingPunct="1">
              <a:buFontTx/>
              <a:buNone/>
            </a:pPr>
            <a:r>
              <a:rPr lang="zh-CN" altLang="en-US" sz="2800" b="0" dirty="0">
                <a:latin typeface="Times New Roman" panose="02020603050405020304" pitchFamily="18" charset="0"/>
                <a:ea typeface="黑体" panose="02010609060101010101" pitchFamily="49" charset="-122"/>
              </a:rPr>
              <a:t>（相对比较容易，而黑客想假冒很困难）</a:t>
            </a:r>
          </a:p>
        </p:txBody>
      </p:sp>
    </p:spTree>
    <p:extLst>
      <p:ext uri="{BB962C8B-B14F-4D97-AF65-F5344CB8AC3E}">
        <p14:creationId xmlns:p14="http://schemas.microsoft.com/office/powerpoint/2010/main" val="1805261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0883" y="1356940"/>
            <a:ext cx="7772400" cy="4631484"/>
          </a:xfrm>
        </p:spPr>
        <p:txBody>
          <a:bodyPr/>
          <a:lstStyle/>
          <a:p>
            <a:r>
              <a:rPr lang="zh-CN" altLang="zh-CN" dirty="0"/>
              <a:t>公钥环中每一个公钥项都有表示</a:t>
            </a:r>
            <a:r>
              <a:rPr lang="zh-CN" altLang="zh-CN" dirty="0">
                <a:solidFill>
                  <a:srgbClr val="FF0000"/>
                </a:solidFill>
              </a:rPr>
              <a:t>信任度</a:t>
            </a:r>
            <a:r>
              <a:rPr lang="zh-CN" altLang="zh-CN" dirty="0"/>
              <a:t>的字段，包括：</a:t>
            </a:r>
            <a:endParaRPr lang="en-US" altLang="zh-CN" dirty="0"/>
          </a:p>
          <a:p>
            <a:pPr lvl="1"/>
            <a:r>
              <a:rPr lang="zh-CN" altLang="zh-CN" dirty="0">
                <a:solidFill>
                  <a:srgbClr val="FF0000"/>
                </a:solidFill>
              </a:rPr>
              <a:t>密钥合法性</a:t>
            </a:r>
            <a:r>
              <a:rPr lang="zh-CN" altLang="zh-CN" dirty="0"/>
              <a:t>字段</a:t>
            </a:r>
            <a:r>
              <a:rPr lang="zh-CN" altLang="en-US" dirty="0"/>
              <a:t>：合法和不合法</a:t>
            </a:r>
            <a:endParaRPr lang="en-US" altLang="zh-CN" dirty="0"/>
          </a:p>
          <a:p>
            <a:pPr lvl="1"/>
            <a:r>
              <a:rPr lang="zh-CN" altLang="en-US" dirty="0">
                <a:solidFill>
                  <a:srgbClr val="FF0000"/>
                </a:solidFill>
              </a:rPr>
              <a:t>签名可信性</a:t>
            </a:r>
            <a:r>
              <a:rPr lang="zh-CN" altLang="en-US" dirty="0"/>
              <a:t>字段：不信任、部分信任、一直信任和绝对信任</a:t>
            </a:r>
            <a:endParaRPr lang="en-US" altLang="zh-CN" dirty="0"/>
          </a:p>
          <a:p>
            <a:pPr lvl="1"/>
            <a:r>
              <a:rPr lang="zh-CN" altLang="en-US" dirty="0">
                <a:solidFill>
                  <a:srgbClr val="FF0000"/>
                </a:solidFill>
              </a:rPr>
              <a:t>拥有者可信性</a:t>
            </a:r>
            <a:r>
              <a:rPr lang="zh-CN" altLang="en-US" dirty="0"/>
              <a:t>字段：不信任、部分信任、一直信任和绝对信任，</a:t>
            </a:r>
            <a:r>
              <a:rPr lang="zh-CN" altLang="en-US" dirty="0">
                <a:solidFill>
                  <a:srgbClr val="FF0000"/>
                </a:solidFill>
              </a:rPr>
              <a:t>由用户自己指定</a:t>
            </a:r>
            <a:r>
              <a:rPr lang="zh-CN" altLang="en-US" dirty="0"/>
              <a:t>。</a:t>
            </a:r>
          </a:p>
          <a:p>
            <a:pPr lvl="1"/>
            <a:endParaRPr lang="zh-CN" altLang="en-US" dirty="0"/>
          </a:p>
          <a:p>
            <a:pPr lvl="1"/>
            <a:endParaRPr lang="en-US" altLang="zh-CN" dirty="0"/>
          </a:p>
          <a:p>
            <a:endParaRPr lang="zh-CN" altLang="en-US" dirty="0"/>
          </a:p>
        </p:txBody>
      </p:sp>
      <p:sp>
        <p:nvSpPr>
          <p:cNvPr id="3" name="标题 2"/>
          <p:cNvSpPr>
            <a:spLocks noGrp="1"/>
          </p:cNvSpPr>
          <p:nvPr>
            <p:ph type="title"/>
          </p:nvPr>
        </p:nvSpPr>
        <p:spPr/>
        <p:txBody>
          <a:bodyPr/>
          <a:lstStyle/>
          <a:p>
            <a:r>
              <a:rPr lang="en-US" altLang="zh-CN" dirty="0"/>
              <a:t>PGP</a:t>
            </a:r>
            <a:r>
              <a:rPr lang="zh-CN" altLang="en-US" dirty="0"/>
              <a:t>信任关系</a:t>
            </a:r>
          </a:p>
        </p:txBody>
      </p:sp>
    </p:spTree>
    <p:extLst>
      <p:ext uri="{BB962C8B-B14F-4D97-AF65-F5344CB8AC3E}">
        <p14:creationId xmlns:p14="http://schemas.microsoft.com/office/powerpoint/2010/main" val="1065420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0883" y="1356940"/>
            <a:ext cx="7772400" cy="4114800"/>
          </a:xfrm>
        </p:spPr>
        <p:txBody>
          <a:bodyPr/>
          <a:lstStyle/>
          <a:p>
            <a:r>
              <a:rPr lang="zh-CN" altLang="zh-CN" dirty="0">
                <a:solidFill>
                  <a:srgbClr val="FF0000"/>
                </a:solidFill>
              </a:rPr>
              <a:t>签名可信性字段</a:t>
            </a:r>
            <a:r>
              <a:rPr lang="zh-CN" altLang="zh-CN" dirty="0"/>
              <a:t>的赋值方法：</a:t>
            </a:r>
            <a:endParaRPr lang="en-US" altLang="zh-CN" dirty="0"/>
          </a:p>
          <a:p>
            <a:pPr lvl="1"/>
            <a:r>
              <a:rPr lang="zh-CN" altLang="zh-CN" dirty="0"/>
              <a:t>一个公钥可能有一个或多个签名证书，当为该公钥插入一个签名到公钥环中时，</a:t>
            </a:r>
            <a:r>
              <a:rPr lang="en-US" altLang="zh-CN" dirty="0"/>
              <a:t>PGP</a:t>
            </a:r>
            <a:r>
              <a:rPr lang="zh-CN" altLang="zh-CN" dirty="0"/>
              <a:t>首先搜索公钥环，查找签名者是否是已知公钥的拥有者。如果是，则将拥有者可信性字段中的标志赋给签名可信性字段；否则，将签名可信性字段赋值为不信任。</a:t>
            </a:r>
            <a:endParaRPr lang="zh-CN" altLang="en-US" dirty="0"/>
          </a:p>
          <a:p>
            <a:pPr lvl="1"/>
            <a:endParaRPr lang="zh-CN" altLang="en-US" dirty="0"/>
          </a:p>
          <a:p>
            <a:pPr lvl="1"/>
            <a:endParaRPr lang="en-US" altLang="zh-CN" dirty="0"/>
          </a:p>
          <a:p>
            <a:endParaRPr lang="zh-CN" altLang="en-US" dirty="0"/>
          </a:p>
        </p:txBody>
      </p:sp>
      <p:sp>
        <p:nvSpPr>
          <p:cNvPr id="3" name="标题 2"/>
          <p:cNvSpPr>
            <a:spLocks noGrp="1"/>
          </p:cNvSpPr>
          <p:nvPr>
            <p:ph type="title"/>
          </p:nvPr>
        </p:nvSpPr>
        <p:spPr/>
        <p:txBody>
          <a:bodyPr/>
          <a:lstStyle/>
          <a:p>
            <a:r>
              <a:rPr lang="en-US" altLang="zh-CN" dirty="0"/>
              <a:t>PGP</a:t>
            </a:r>
            <a:r>
              <a:rPr lang="zh-CN" altLang="en-US" dirty="0"/>
              <a:t>信任关系</a:t>
            </a:r>
          </a:p>
        </p:txBody>
      </p:sp>
    </p:spTree>
    <p:extLst>
      <p:ext uri="{BB962C8B-B14F-4D97-AF65-F5344CB8AC3E}">
        <p14:creationId xmlns:p14="http://schemas.microsoft.com/office/powerpoint/2010/main" val="591340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安全需求</a:t>
            </a:r>
          </a:p>
        </p:txBody>
      </p:sp>
      <p:sp>
        <p:nvSpPr>
          <p:cNvPr id="3" name="标题 2"/>
          <p:cNvSpPr>
            <a:spLocks noGrp="1"/>
          </p:cNvSpPr>
          <p:nvPr>
            <p:ph type="title"/>
          </p:nvPr>
        </p:nvSpPr>
        <p:spPr/>
        <p:txBody>
          <a:bodyPr/>
          <a:lstStyle/>
          <a:p>
            <a:r>
              <a:rPr lang="zh-CN" altLang="en-US" dirty="0"/>
              <a:t>电子邮件安全</a:t>
            </a:r>
          </a:p>
        </p:txBody>
      </p:sp>
      <p:pic>
        <p:nvPicPr>
          <p:cNvPr id="4" name="图片 3"/>
          <p:cNvPicPr>
            <a:picLocks noChangeAspect="1"/>
          </p:cNvPicPr>
          <p:nvPr/>
        </p:nvPicPr>
        <p:blipFill>
          <a:blip r:embed="rId2"/>
          <a:stretch>
            <a:fillRect/>
          </a:stretch>
        </p:blipFill>
        <p:spPr>
          <a:xfrm>
            <a:off x="99622" y="2626482"/>
            <a:ext cx="8890782" cy="2522294"/>
          </a:xfrm>
          <a:prstGeom prst="rect">
            <a:avLst/>
          </a:prstGeom>
        </p:spPr>
      </p:pic>
    </p:spTree>
    <p:extLst>
      <p:ext uri="{BB962C8B-B14F-4D97-AF65-F5344CB8AC3E}">
        <p14:creationId xmlns:p14="http://schemas.microsoft.com/office/powerpoint/2010/main" val="15157178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0883" y="1356940"/>
            <a:ext cx="7772400" cy="4792848"/>
          </a:xfrm>
        </p:spPr>
        <p:txBody>
          <a:bodyPr/>
          <a:lstStyle/>
          <a:p>
            <a:r>
              <a:rPr lang="zh-CN" altLang="zh-CN" dirty="0">
                <a:solidFill>
                  <a:srgbClr val="FF0000"/>
                </a:solidFill>
              </a:rPr>
              <a:t>密钥合法性</a:t>
            </a:r>
            <a:r>
              <a:rPr lang="zh-CN" altLang="zh-CN" dirty="0"/>
              <a:t>字段的取值</a:t>
            </a:r>
            <a:r>
              <a:rPr lang="zh-CN" altLang="en-US" dirty="0"/>
              <a:t>：</a:t>
            </a:r>
            <a:endParaRPr lang="en-US" altLang="zh-CN" dirty="0"/>
          </a:p>
          <a:p>
            <a:pPr lvl="1"/>
            <a:r>
              <a:rPr lang="zh-CN" altLang="zh-CN" dirty="0"/>
              <a:t>由此公钥的所有签名的签名可信性字段的取值计算得到。计算方法：如果该公钥的签名可信性字段中至少有一个标志为绝对信任，则此公钥的密钥合法性字段标志为合法；否则，</a:t>
            </a:r>
            <a:r>
              <a:rPr lang="en-US" altLang="zh-CN" dirty="0"/>
              <a:t>PGP</a:t>
            </a:r>
            <a:r>
              <a:rPr lang="zh-CN" altLang="zh-CN" dirty="0"/>
              <a:t>计算所有签名信任值的加权和，即签名可信性字段标志为一直信任的权重为</a:t>
            </a:r>
            <a:r>
              <a:rPr lang="en-US" altLang="zh-CN" dirty="0"/>
              <a:t>1/X</a:t>
            </a:r>
            <a:r>
              <a:rPr lang="zh-CN" altLang="zh-CN" dirty="0"/>
              <a:t>，标志为部分信任的权重为</a:t>
            </a:r>
            <a:r>
              <a:rPr lang="en-US" altLang="zh-CN" dirty="0"/>
              <a:t>1/Y</a:t>
            </a:r>
            <a:r>
              <a:rPr lang="zh-CN" altLang="zh-CN" dirty="0"/>
              <a:t>。</a:t>
            </a:r>
            <a:endParaRPr lang="zh-CN" altLang="en-US" dirty="0"/>
          </a:p>
        </p:txBody>
      </p:sp>
      <p:sp>
        <p:nvSpPr>
          <p:cNvPr id="3" name="标题 2"/>
          <p:cNvSpPr>
            <a:spLocks noGrp="1"/>
          </p:cNvSpPr>
          <p:nvPr>
            <p:ph type="title"/>
          </p:nvPr>
        </p:nvSpPr>
        <p:spPr/>
        <p:txBody>
          <a:bodyPr/>
          <a:lstStyle/>
          <a:p>
            <a:r>
              <a:rPr lang="en-US" altLang="zh-CN" dirty="0"/>
              <a:t>PGP</a:t>
            </a:r>
            <a:r>
              <a:rPr lang="zh-CN" altLang="en-US" dirty="0"/>
              <a:t>信任关系</a:t>
            </a:r>
          </a:p>
        </p:txBody>
      </p:sp>
    </p:spTree>
    <p:extLst>
      <p:ext uri="{BB962C8B-B14F-4D97-AF65-F5344CB8AC3E}">
        <p14:creationId xmlns:p14="http://schemas.microsoft.com/office/powerpoint/2010/main" val="2187526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25730" y="1392798"/>
            <a:ext cx="8305893" cy="4792848"/>
          </a:xfrm>
        </p:spPr>
        <p:txBody>
          <a:bodyPr/>
          <a:lstStyle/>
          <a:p>
            <a:r>
              <a:rPr lang="zh-CN" altLang="en-US" dirty="0">
                <a:solidFill>
                  <a:srgbClr val="FF0000"/>
                </a:solidFill>
              </a:rPr>
              <a:t>拥有者可信性</a:t>
            </a:r>
            <a:r>
              <a:rPr lang="zh-CN" altLang="en-US" dirty="0"/>
              <a:t>字段取值：</a:t>
            </a:r>
            <a:endParaRPr lang="en-US" altLang="zh-CN" dirty="0"/>
          </a:p>
          <a:p>
            <a:pPr lvl="1"/>
            <a:r>
              <a:rPr lang="zh-CN" altLang="zh-CN" dirty="0"/>
              <a:t>当用户</a:t>
            </a:r>
            <a:r>
              <a:rPr lang="en-US" altLang="zh-CN" dirty="0"/>
              <a:t>A</a:t>
            </a:r>
            <a:r>
              <a:rPr lang="zh-CN" altLang="zh-CN" dirty="0"/>
              <a:t>往公钥环中插入一个新的公钥时，</a:t>
            </a:r>
            <a:r>
              <a:rPr lang="en-US" altLang="zh-CN" dirty="0"/>
              <a:t>PGP</a:t>
            </a:r>
            <a:r>
              <a:rPr lang="zh-CN" altLang="zh-CN" dirty="0"/>
              <a:t>必须为该公钥的拥有者可信性字段设定一个标志。如果用户</a:t>
            </a:r>
            <a:r>
              <a:rPr lang="en-US" altLang="zh-CN" dirty="0"/>
              <a:t>A</a:t>
            </a:r>
            <a:r>
              <a:rPr lang="zh-CN" altLang="zh-CN" dirty="0"/>
              <a:t>插入的新公钥是自已的，则它也将被插入到用户</a:t>
            </a:r>
            <a:r>
              <a:rPr lang="en-US" altLang="zh-CN" dirty="0"/>
              <a:t>A</a:t>
            </a:r>
            <a:r>
              <a:rPr lang="zh-CN" altLang="zh-CN" dirty="0"/>
              <a:t>的私钥环中，</a:t>
            </a:r>
            <a:r>
              <a:rPr lang="en-US" altLang="zh-CN" dirty="0"/>
              <a:t>PGP</a:t>
            </a:r>
            <a:r>
              <a:rPr lang="zh-CN" altLang="zh-CN" dirty="0"/>
              <a:t>自动指定其密钥合法性字段标志为密钥合法，拥有者可信性字段标志为绝对信任；否则，</a:t>
            </a:r>
            <a:r>
              <a:rPr lang="en-US" altLang="zh-CN" dirty="0"/>
              <a:t>PGP</a:t>
            </a:r>
            <a:r>
              <a:rPr lang="zh-CN" altLang="zh-CN" dirty="0"/>
              <a:t>将询问用户</a:t>
            </a:r>
            <a:r>
              <a:rPr lang="en-US" altLang="zh-CN" dirty="0"/>
              <a:t>A</a:t>
            </a:r>
            <a:r>
              <a:rPr lang="zh-CN" altLang="zh-CN" dirty="0"/>
              <a:t>，让用户给定信任级别。</a:t>
            </a:r>
            <a:endParaRPr lang="zh-CN" altLang="en-US" dirty="0"/>
          </a:p>
        </p:txBody>
      </p:sp>
      <p:sp>
        <p:nvSpPr>
          <p:cNvPr id="3" name="标题 2"/>
          <p:cNvSpPr>
            <a:spLocks noGrp="1"/>
          </p:cNvSpPr>
          <p:nvPr>
            <p:ph type="title"/>
          </p:nvPr>
        </p:nvSpPr>
        <p:spPr/>
        <p:txBody>
          <a:bodyPr/>
          <a:lstStyle/>
          <a:p>
            <a:r>
              <a:rPr lang="en-US" altLang="zh-CN" dirty="0"/>
              <a:t>PGP</a:t>
            </a:r>
            <a:r>
              <a:rPr lang="zh-CN" altLang="en-US" dirty="0"/>
              <a:t>信任关系</a:t>
            </a:r>
          </a:p>
        </p:txBody>
      </p:sp>
    </p:spTree>
    <p:extLst>
      <p:ext uri="{BB962C8B-B14F-4D97-AF65-F5344CB8AC3E}">
        <p14:creationId xmlns:p14="http://schemas.microsoft.com/office/powerpoint/2010/main" val="2627088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信任场景</a:t>
            </a:r>
            <a:r>
              <a:rPr lang="en-US" altLang="zh-CN" dirty="0"/>
              <a:t>1</a:t>
            </a:r>
            <a:endParaRPr lang="zh-CN" altLang="en-US" dirty="0"/>
          </a:p>
        </p:txBody>
      </p:sp>
      <p:pic>
        <p:nvPicPr>
          <p:cNvPr id="4" name="图片 3"/>
          <p:cNvPicPr>
            <a:picLocks noChangeAspect="1"/>
          </p:cNvPicPr>
          <p:nvPr/>
        </p:nvPicPr>
        <p:blipFill>
          <a:blip r:embed="rId3"/>
          <a:stretch>
            <a:fillRect/>
          </a:stretch>
        </p:blipFill>
        <p:spPr>
          <a:xfrm>
            <a:off x="146051" y="1323974"/>
            <a:ext cx="6572250" cy="3190875"/>
          </a:xfrm>
          <a:prstGeom prst="rect">
            <a:avLst/>
          </a:prstGeom>
          <a:ln>
            <a:solidFill>
              <a:srgbClr val="FF0000"/>
            </a:solidFill>
          </a:ln>
        </p:spPr>
      </p:pic>
      <p:pic>
        <p:nvPicPr>
          <p:cNvPr id="5" name="图片 4"/>
          <p:cNvPicPr>
            <a:picLocks noChangeAspect="1"/>
          </p:cNvPicPr>
          <p:nvPr/>
        </p:nvPicPr>
        <p:blipFill>
          <a:blip r:embed="rId4"/>
          <a:stretch>
            <a:fillRect/>
          </a:stretch>
        </p:blipFill>
        <p:spPr>
          <a:xfrm>
            <a:off x="2505075" y="2652712"/>
            <a:ext cx="6438900" cy="3724275"/>
          </a:xfrm>
          <a:prstGeom prst="rect">
            <a:avLst/>
          </a:prstGeom>
          <a:ln>
            <a:solidFill>
              <a:srgbClr val="0000CC"/>
            </a:solidFill>
          </a:ln>
        </p:spPr>
      </p:pic>
    </p:spTree>
    <p:extLst>
      <p:ext uri="{BB962C8B-B14F-4D97-AF65-F5344CB8AC3E}">
        <p14:creationId xmlns:p14="http://schemas.microsoft.com/office/powerpoint/2010/main" val="227123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信任场景</a:t>
            </a:r>
            <a:r>
              <a:rPr lang="en-US" altLang="zh-CN" dirty="0"/>
              <a:t>2</a:t>
            </a:r>
            <a:endParaRPr lang="zh-CN" altLang="en-US" dirty="0"/>
          </a:p>
        </p:txBody>
      </p:sp>
      <p:pic>
        <p:nvPicPr>
          <p:cNvPr id="4" name="图片 3"/>
          <p:cNvPicPr>
            <a:picLocks noChangeAspect="1"/>
          </p:cNvPicPr>
          <p:nvPr/>
        </p:nvPicPr>
        <p:blipFill>
          <a:blip r:embed="rId3"/>
          <a:stretch>
            <a:fillRect/>
          </a:stretch>
        </p:blipFill>
        <p:spPr>
          <a:xfrm>
            <a:off x="223837" y="1554163"/>
            <a:ext cx="6448425" cy="3228975"/>
          </a:xfrm>
          <a:prstGeom prst="rect">
            <a:avLst/>
          </a:prstGeom>
          <a:ln>
            <a:solidFill>
              <a:srgbClr val="FF0000"/>
            </a:solidFill>
          </a:ln>
        </p:spPr>
      </p:pic>
      <p:pic>
        <p:nvPicPr>
          <p:cNvPr id="5" name="图片 4"/>
          <p:cNvPicPr>
            <a:picLocks noChangeAspect="1"/>
          </p:cNvPicPr>
          <p:nvPr/>
        </p:nvPicPr>
        <p:blipFill>
          <a:blip r:embed="rId4"/>
          <a:stretch>
            <a:fillRect/>
          </a:stretch>
        </p:blipFill>
        <p:spPr>
          <a:xfrm>
            <a:off x="2408239" y="2238375"/>
            <a:ext cx="6457950" cy="4210050"/>
          </a:xfrm>
          <a:prstGeom prst="rect">
            <a:avLst/>
          </a:prstGeom>
          <a:ln>
            <a:solidFill>
              <a:srgbClr val="0000CC"/>
            </a:solidFill>
          </a:ln>
        </p:spPr>
      </p:pic>
    </p:spTree>
    <p:extLst>
      <p:ext uri="{BB962C8B-B14F-4D97-AF65-F5344CB8AC3E}">
        <p14:creationId xmlns:p14="http://schemas.microsoft.com/office/powerpoint/2010/main" val="291676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信任场景</a:t>
            </a:r>
            <a:r>
              <a:rPr lang="en-US" altLang="zh-CN" dirty="0"/>
              <a:t>3</a:t>
            </a:r>
            <a:endParaRPr lang="zh-CN" altLang="en-US" dirty="0"/>
          </a:p>
        </p:txBody>
      </p:sp>
      <p:pic>
        <p:nvPicPr>
          <p:cNvPr id="5" name="图片 4"/>
          <p:cNvPicPr>
            <a:picLocks noChangeAspect="1"/>
          </p:cNvPicPr>
          <p:nvPr/>
        </p:nvPicPr>
        <p:blipFill>
          <a:blip r:embed="rId3"/>
          <a:stretch>
            <a:fillRect/>
          </a:stretch>
        </p:blipFill>
        <p:spPr>
          <a:xfrm>
            <a:off x="1358900" y="1554163"/>
            <a:ext cx="6372225" cy="4600575"/>
          </a:xfrm>
          <a:prstGeom prst="rect">
            <a:avLst/>
          </a:prstGeom>
          <a:ln>
            <a:solidFill>
              <a:srgbClr val="FF0000"/>
            </a:solidFill>
          </a:ln>
        </p:spPr>
      </p:pic>
    </p:spTree>
    <p:extLst>
      <p:ext uri="{BB962C8B-B14F-4D97-AF65-F5344CB8AC3E}">
        <p14:creationId xmlns:p14="http://schemas.microsoft.com/office/powerpoint/2010/main" val="158232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5717" y="1330325"/>
            <a:ext cx="5668383" cy="4914899"/>
          </a:xfrm>
          <a:ln>
            <a:noFill/>
          </a:ln>
        </p:spPr>
      </p:pic>
      <p:sp>
        <p:nvSpPr>
          <p:cNvPr id="3" name="标题 2"/>
          <p:cNvSpPr>
            <a:spLocks noGrp="1"/>
          </p:cNvSpPr>
          <p:nvPr>
            <p:ph type="title"/>
          </p:nvPr>
        </p:nvSpPr>
        <p:spPr/>
        <p:txBody>
          <a:bodyPr/>
          <a:lstStyle/>
          <a:p>
            <a:r>
              <a:rPr lang="zh-CN" altLang="en-US" dirty="0"/>
              <a:t>所有者信任级别是因人而异的</a:t>
            </a:r>
          </a:p>
        </p:txBody>
      </p:sp>
      <p:sp>
        <p:nvSpPr>
          <p:cNvPr id="5" name="矩形 4"/>
          <p:cNvSpPr/>
          <p:nvPr/>
        </p:nvSpPr>
        <p:spPr>
          <a:xfrm>
            <a:off x="4110037" y="4771936"/>
            <a:ext cx="4572000" cy="1323439"/>
          </a:xfrm>
          <a:prstGeom prst="rect">
            <a:avLst/>
          </a:prstGeom>
          <a:ln>
            <a:solidFill>
              <a:schemeClr val="tx1"/>
            </a:solidFill>
          </a:ln>
        </p:spPr>
        <p:txBody>
          <a:bodyPr>
            <a:spAutoFit/>
          </a:bodyPr>
          <a:lstStyle/>
          <a:p>
            <a:r>
              <a:rPr lang="en-US" altLang="zh-CN" sz="2000" b="0" dirty="0">
                <a:latin typeface="Times New Roman" panose="02020603050405020304" pitchFamily="18" charset="0"/>
                <a:ea typeface="黑体" panose="02010609060101010101" pitchFamily="49" charset="-122"/>
              </a:rPr>
              <a:t>Alice </a:t>
            </a:r>
            <a:r>
              <a:rPr lang="zh-CN" altLang="en-US" sz="2000" b="0" dirty="0">
                <a:latin typeface="Times New Roman" panose="02020603050405020304" pitchFamily="18" charset="0"/>
                <a:ea typeface="黑体" panose="02010609060101010101" pitchFamily="49" charset="-122"/>
              </a:rPr>
              <a:t>所使用的 </a:t>
            </a:r>
            <a:r>
              <a:rPr lang="en-US" altLang="zh-CN" sz="2000" b="0" dirty="0">
                <a:latin typeface="Times New Roman" panose="02020603050405020304" pitchFamily="18" charset="0"/>
                <a:ea typeface="黑体" panose="02010609060101010101" pitchFamily="49" charset="-122"/>
              </a:rPr>
              <a:t>PGP </a:t>
            </a:r>
            <a:r>
              <a:rPr lang="zh-CN" altLang="en-US" sz="2000" b="0" dirty="0">
                <a:latin typeface="Times New Roman" panose="02020603050405020304" pitchFamily="18" charset="0"/>
                <a:ea typeface="黑体" panose="02010609060101010101" pitchFamily="49" charset="-122"/>
              </a:rPr>
              <a:t>会认为 </a:t>
            </a:r>
            <a:r>
              <a:rPr lang="en-US" altLang="zh-CN" sz="2000" b="0" dirty="0">
                <a:latin typeface="Times New Roman" panose="02020603050405020304" pitchFamily="18" charset="0"/>
                <a:ea typeface="黑体" panose="02010609060101010101" pitchFamily="49" charset="-122"/>
              </a:rPr>
              <a:t>Alice</a:t>
            </a:r>
            <a:r>
              <a:rPr lang="zh-CN" altLang="en-US" sz="2000" b="0" dirty="0">
                <a:latin typeface="Times New Roman" panose="02020603050405020304" pitchFamily="18" charset="0"/>
                <a:ea typeface="黑体" panose="02010609060101010101" pitchFamily="49" charset="-122"/>
              </a:rPr>
              <a:t>、</a:t>
            </a:r>
            <a:r>
              <a:rPr lang="en-US" altLang="zh-CN" sz="2000" b="0" dirty="0">
                <a:latin typeface="Times New Roman" panose="02020603050405020304" pitchFamily="18" charset="0"/>
                <a:ea typeface="黑体" panose="02010609060101010101" pitchFamily="49" charset="-122"/>
              </a:rPr>
              <a:t>Bob</a:t>
            </a:r>
            <a:r>
              <a:rPr lang="zh-CN" altLang="en-US" sz="2000" b="0" dirty="0">
                <a:latin typeface="Times New Roman" panose="02020603050405020304" pitchFamily="18" charset="0"/>
                <a:ea typeface="黑体" panose="02010609060101010101" pitchFamily="49" charset="-122"/>
              </a:rPr>
              <a:t>、</a:t>
            </a:r>
            <a:r>
              <a:rPr lang="en-US" altLang="zh-CN" sz="2000" b="0" dirty="0">
                <a:latin typeface="Times New Roman" panose="02020603050405020304" pitchFamily="18" charset="0"/>
                <a:ea typeface="黑体" panose="02010609060101010101" pitchFamily="49" charset="-122"/>
              </a:rPr>
              <a:t>Trent</a:t>
            </a:r>
            <a:r>
              <a:rPr lang="zh-CN" altLang="en-US" sz="2000" b="0" dirty="0">
                <a:latin typeface="Times New Roman" panose="02020603050405020304" pitchFamily="18" charset="0"/>
                <a:ea typeface="黑体" panose="02010609060101010101" pitchFamily="49" charset="-122"/>
              </a:rPr>
              <a:t>、</a:t>
            </a:r>
            <a:r>
              <a:rPr lang="en-US" altLang="zh-CN" sz="2000" b="0" dirty="0" err="1">
                <a:latin typeface="Times New Roman" panose="02020603050405020304" pitchFamily="18" charset="0"/>
                <a:ea typeface="黑体" panose="02010609060101010101" pitchFamily="49" charset="-122"/>
              </a:rPr>
              <a:t>Dava</a:t>
            </a:r>
            <a:r>
              <a:rPr lang="zh-CN" altLang="en-US" sz="2000" b="0" dirty="0">
                <a:latin typeface="Times New Roman" panose="02020603050405020304" pitchFamily="18" charset="0"/>
                <a:ea typeface="黑体" panose="02010609060101010101" pitchFamily="49" charset="-122"/>
              </a:rPr>
              <a:t>、</a:t>
            </a:r>
            <a:r>
              <a:rPr lang="en-US" altLang="zh-CN" sz="2000" b="0" dirty="0">
                <a:latin typeface="Times New Roman" panose="02020603050405020304" pitchFamily="18" charset="0"/>
                <a:ea typeface="黑体" panose="02010609060101010101" pitchFamily="49" charset="-122"/>
              </a:rPr>
              <a:t>Fred</a:t>
            </a:r>
            <a:r>
              <a:rPr lang="zh-CN" altLang="en-US" sz="2000" b="0" dirty="0">
                <a:latin typeface="Times New Roman" panose="02020603050405020304" pitchFamily="18" charset="0"/>
                <a:ea typeface="黑体" panose="02010609060101010101" pitchFamily="49" charset="-122"/>
              </a:rPr>
              <a:t>、</a:t>
            </a:r>
            <a:r>
              <a:rPr lang="en-US" altLang="zh-CN" sz="2000" b="0" dirty="0">
                <a:latin typeface="Times New Roman" panose="02020603050405020304" pitchFamily="18" charset="0"/>
                <a:ea typeface="黑体" panose="02010609060101010101" pitchFamily="49" charset="-122"/>
              </a:rPr>
              <a:t>Carrol </a:t>
            </a:r>
            <a:r>
              <a:rPr lang="zh-CN" altLang="en-US" sz="2000" b="0" dirty="0">
                <a:latin typeface="Times New Roman" panose="02020603050405020304" pitchFamily="18" charset="0"/>
                <a:ea typeface="黑体" panose="02010609060101010101" pitchFamily="49" charset="-122"/>
              </a:rPr>
              <a:t>和 </a:t>
            </a:r>
            <a:r>
              <a:rPr lang="en-US" altLang="zh-CN" sz="2000" b="0" dirty="0">
                <a:latin typeface="Times New Roman" panose="02020603050405020304" pitchFamily="18" charset="0"/>
                <a:ea typeface="黑体" panose="02010609060101010101" pitchFamily="49" charset="-122"/>
              </a:rPr>
              <a:t>George </a:t>
            </a:r>
            <a:r>
              <a:rPr lang="zh-CN" altLang="en-US" sz="2000" b="0" dirty="0">
                <a:latin typeface="Times New Roman" panose="02020603050405020304" pitchFamily="18" charset="0"/>
                <a:ea typeface="黑体" panose="02010609060101010101" pitchFamily="49" charset="-122"/>
              </a:rPr>
              <a:t>的公钥是合法的，而不会认为 </a:t>
            </a:r>
            <a:r>
              <a:rPr lang="en-US" altLang="zh-CN" sz="2000" b="0" dirty="0">
                <a:latin typeface="Times New Roman" panose="02020603050405020304" pitchFamily="18" charset="0"/>
                <a:ea typeface="黑体" panose="02010609060101010101" pitchFamily="49" charset="-122"/>
              </a:rPr>
              <a:t>Harrold </a:t>
            </a:r>
            <a:r>
              <a:rPr lang="zh-CN" altLang="en-US" sz="2000" b="0" dirty="0">
                <a:latin typeface="Times New Roman" panose="02020603050405020304" pitchFamily="18" charset="0"/>
                <a:ea typeface="黑体" panose="02010609060101010101" pitchFamily="49" charset="-122"/>
              </a:rPr>
              <a:t>和 </a:t>
            </a:r>
            <a:r>
              <a:rPr lang="en-US" altLang="zh-CN" sz="2000" b="0" dirty="0" err="1">
                <a:latin typeface="Times New Roman" panose="02020603050405020304" pitchFamily="18" charset="0"/>
                <a:ea typeface="黑体" panose="02010609060101010101" pitchFamily="49" charset="-122"/>
              </a:rPr>
              <a:t>Inge</a:t>
            </a:r>
            <a:r>
              <a:rPr lang="en-US" altLang="zh-CN" sz="2000" b="0" dirty="0">
                <a:latin typeface="Times New Roman" panose="02020603050405020304" pitchFamily="18" charset="0"/>
                <a:ea typeface="黑体" panose="02010609060101010101" pitchFamily="49" charset="-122"/>
              </a:rPr>
              <a:t> </a:t>
            </a:r>
            <a:r>
              <a:rPr lang="zh-CN" altLang="en-US" sz="2000" b="0" dirty="0">
                <a:latin typeface="Times New Roman" panose="02020603050405020304" pitchFamily="18" charset="0"/>
                <a:ea typeface="黑体" panose="02010609060101010101" pitchFamily="49" charset="-122"/>
              </a:rPr>
              <a:t>的公钥是合法的</a:t>
            </a:r>
          </a:p>
        </p:txBody>
      </p:sp>
      <p:sp>
        <p:nvSpPr>
          <p:cNvPr id="6" name="文本框 5"/>
          <p:cNvSpPr txBox="1"/>
          <p:nvPr/>
        </p:nvSpPr>
        <p:spPr>
          <a:xfrm>
            <a:off x="6396037" y="1800945"/>
            <a:ext cx="2286000" cy="954107"/>
          </a:xfrm>
          <a:prstGeom prst="rect">
            <a:avLst/>
          </a:prstGeom>
          <a:ln>
            <a:solidFill>
              <a:srgbClr val="FF0000"/>
            </a:solidFill>
          </a:ln>
        </p:spPr>
        <p:txBody>
          <a:bodyPr wrap="square">
            <a:spAutoFit/>
          </a:bodyPr>
          <a:lstStyle>
            <a:defPPr>
              <a:defRPr lang="zh-CN"/>
            </a:defPPr>
            <a:lvl1pPr>
              <a:defRPr sz="2000" b="0">
                <a:latin typeface="Times New Roman" panose="02020603050405020304" pitchFamily="18" charset="0"/>
                <a:ea typeface="黑体" panose="02010609060101010101" pitchFamily="49" charset="-122"/>
              </a:defRPr>
            </a:lvl1pPr>
          </a:lstStyle>
          <a:p>
            <a:r>
              <a:rPr lang="zh-CN" altLang="en-US" sz="2800" dirty="0"/>
              <a:t>信任网（</a:t>
            </a:r>
            <a:r>
              <a:rPr lang="en-US" altLang="zh-CN" sz="2800" dirty="0"/>
              <a:t>Web of Trust</a:t>
            </a:r>
            <a:r>
              <a:rPr lang="zh-CN" altLang="en-US" sz="2800" dirty="0"/>
              <a:t>）</a:t>
            </a:r>
          </a:p>
        </p:txBody>
      </p:sp>
    </p:spTree>
    <p:extLst>
      <p:ext uri="{BB962C8B-B14F-4D97-AF65-F5344CB8AC3E}">
        <p14:creationId xmlns:p14="http://schemas.microsoft.com/office/powerpoint/2010/main" val="331505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B96A79C-E59C-472A-88C6-53009544ECE3}"/>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D6130DF3-C462-42F8-826B-4FEA292368AA}"/>
              </a:ext>
            </a:extLst>
          </p:cNvPr>
          <p:cNvSpPr>
            <a:spLocks noGrp="1"/>
          </p:cNvSpPr>
          <p:nvPr>
            <p:ph type="title"/>
          </p:nvPr>
        </p:nvSpPr>
        <p:spPr/>
        <p:txBody>
          <a:bodyPr/>
          <a:lstStyle/>
          <a:p>
            <a:r>
              <a:rPr lang="zh-CN" altLang="en-US" dirty="0"/>
              <a:t>主页上公布自己的公钥</a:t>
            </a:r>
          </a:p>
        </p:txBody>
      </p:sp>
      <p:pic>
        <p:nvPicPr>
          <p:cNvPr id="4" name="图片 3">
            <a:extLst>
              <a:ext uri="{FF2B5EF4-FFF2-40B4-BE49-F238E27FC236}">
                <a16:creationId xmlns:a16="http://schemas.microsoft.com/office/drawing/2014/main" id="{F56807F2-A2EE-499F-9A6B-A43EAE5519A5}"/>
              </a:ext>
            </a:extLst>
          </p:cNvPr>
          <p:cNvPicPr>
            <a:picLocks noChangeAspect="1"/>
          </p:cNvPicPr>
          <p:nvPr/>
        </p:nvPicPr>
        <p:blipFill>
          <a:blip r:embed="rId3"/>
          <a:stretch>
            <a:fillRect/>
          </a:stretch>
        </p:blipFill>
        <p:spPr>
          <a:xfrm>
            <a:off x="0" y="1221721"/>
            <a:ext cx="9144000" cy="4447242"/>
          </a:xfrm>
          <a:prstGeom prst="rect">
            <a:avLst/>
          </a:prstGeom>
        </p:spPr>
      </p:pic>
      <p:pic>
        <p:nvPicPr>
          <p:cNvPr id="5" name="图片 4">
            <a:extLst>
              <a:ext uri="{FF2B5EF4-FFF2-40B4-BE49-F238E27FC236}">
                <a16:creationId xmlns:a16="http://schemas.microsoft.com/office/drawing/2014/main" id="{7E31A515-DEC2-43F0-83BE-456F8B96F43A}"/>
              </a:ext>
            </a:extLst>
          </p:cNvPr>
          <p:cNvPicPr>
            <a:picLocks noChangeAspect="1"/>
          </p:cNvPicPr>
          <p:nvPr/>
        </p:nvPicPr>
        <p:blipFill>
          <a:blip r:embed="rId4"/>
          <a:stretch>
            <a:fillRect/>
          </a:stretch>
        </p:blipFill>
        <p:spPr>
          <a:xfrm>
            <a:off x="3304269" y="2810328"/>
            <a:ext cx="5785757" cy="3904797"/>
          </a:xfrm>
          <a:prstGeom prst="rect">
            <a:avLst/>
          </a:prstGeom>
        </p:spPr>
      </p:pic>
      <p:pic>
        <p:nvPicPr>
          <p:cNvPr id="6" name="图片 5">
            <a:extLst>
              <a:ext uri="{FF2B5EF4-FFF2-40B4-BE49-F238E27FC236}">
                <a16:creationId xmlns:a16="http://schemas.microsoft.com/office/drawing/2014/main" id="{DD0A0F4E-0665-47BC-9803-7F4BB16EBDEF}"/>
              </a:ext>
            </a:extLst>
          </p:cNvPr>
          <p:cNvPicPr>
            <a:picLocks noChangeAspect="1"/>
          </p:cNvPicPr>
          <p:nvPr/>
        </p:nvPicPr>
        <p:blipFill>
          <a:blip r:embed="rId5"/>
          <a:stretch>
            <a:fillRect/>
          </a:stretch>
        </p:blipFill>
        <p:spPr>
          <a:xfrm>
            <a:off x="25400" y="2110694"/>
            <a:ext cx="9039225" cy="3362325"/>
          </a:xfrm>
          <a:prstGeom prst="rect">
            <a:avLst/>
          </a:prstGeom>
        </p:spPr>
      </p:pic>
    </p:spTree>
    <p:extLst>
      <p:ext uri="{BB962C8B-B14F-4D97-AF65-F5344CB8AC3E}">
        <p14:creationId xmlns:p14="http://schemas.microsoft.com/office/powerpoint/2010/main" val="228364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516063"/>
            <a:ext cx="7772400" cy="4114800"/>
          </a:xfrm>
        </p:spPr>
        <p:txBody>
          <a:bodyPr/>
          <a:lstStyle/>
          <a:p>
            <a:r>
              <a:rPr lang="zh-CN" altLang="en-US" dirty="0"/>
              <a:t>公钥合法性与所有者信任之间的关系：</a:t>
            </a:r>
            <a:r>
              <a:rPr lang="zh-CN" altLang="en-US" dirty="0">
                <a:solidFill>
                  <a:srgbClr val="FF0000"/>
                </a:solidFill>
              </a:rPr>
              <a:t>公钥合法是否一定可信？</a:t>
            </a:r>
            <a:endParaRPr lang="en-US" altLang="zh-CN" dirty="0">
              <a:solidFill>
                <a:srgbClr val="FF0000"/>
              </a:solidFill>
            </a:endParaRPr>
          </a:p>
          <a:p>
            <a:pPr lvl="1"/>
            <a:r>
              <a:rPr lang="zh-CN" altLang="en-US" dirty="0"/>
              <a:t>“公钥是否合法” 与 “所有者是否可信” 是两个不同的问题，因为尽管公钥合法，其所有者也可以是不可信的</a:t>
            </a:r>
            <a:endParaRPr lang="en-US" altLang="zh-CN" dirty="0"/>
          </a:p>
          <a:p>
            <a:pPr lvl="1"/>
            <a:r>
              <a:rPr lang="zh-CN" altLang="en-US" dirty="0"/>
              <a:t>“对哪个密钥的所有者进行哪种级别的信任” 是因人而异的</a:t>
            </a:r>
            <a:endParaRPr lang="zh-CN" altLang="en-US" dirty="0">
              <a:solidFill>
                <a:srgbClr val="FF0000"/>
              </a:solidFill>
            </a:endParaRPr>
          </a:p>
        </p:txBody>
      </p:sp>
      <p:sp>
        <p:nvSpPr>
          <p:cNvPr id="3" name="标题 2"/>
          <p:cNvSpPr>
            <a:spLocks noGrp="1"/>
          </p:cNvSpPr>
          <p:nvPr>
            <p:ph type="title"/>
          </p:nvPr>
        </p:nvSpPr>
        <p:spPr/>
        <p:txBody>
          <a:bodyPr/>
          <a:lstStyle/>
          <a:p>
            <a:r>
              <a:rPr lang="zh-CN" altLang="en-US" dirty="0"/>
              <a:t>讨论</a:t>
            </a:r>
          </a:p>
        </p:txBody>
      </p:sp>
    </p:spTree>
    <p:extLst>
      <p:ext uri="{BB962C8B-B14F-4D97-AF65-F5344CB8AC3E}">
        <p14:creationId xmlns:p14="http://schemas.microsoft.com/office/powerpoint/2010/main" val="158515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p:cTn id="14"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p:cTn id="21"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66389" y="1392798"/>
            <a:ext cx="7606646" cy="4756990"/>
          </a:xfrm>
        </p:spPr>
        <p:txBody>
          <a:bodyPr/>
          <a:lstStyle/>
          <a:p>
            <a:r>
              <a:rPr lang="zh-CN" altLang="en-US" dirty="0"/>
              <a:t>口令或私钥的泄密</a:t>
            </a:r>
          </a:p>
          <a:p>
            <a:pPr lvl="1"/>
            <a:r>
              <a:rPr lang="zh-CN" altLang="en-US" dirty="0"/>
              <a:t>口令泄露或被破解</a:t>
            </a:r>
            <a:endParaRPr lang="en-US" altLang="zh-CN" dirty="0"/>
          </a:p>
          <a:p>
            <a:pPr lvl="1"/>
            <a:r>
              <a:rPr lang="zh-CN" altLang="en-US" dirty="0"/>
              <a:t>私钥文件的保护</a:t>
            </a:r>
            <a:endParaRPr lang="en-US" altLang="zh-CN" dirty="0"/>
          </a:p>
          <a:p>
            <a:r>
              <a:rPr lang="en-US" altLang="zh-CN" dirty="0"/>
              <a:t>PGP</a:t>
            </a:r>
            <a:r>
              <a:rPr lang="zh-CN" altLang="zh-CN" dirty="0"/>
              <a:t>缺少</a:t>
            </a:r>
            <a:r>
              <a:rPr lang="en-US" altLang="zh-CN" dirty="0"/>
              <a:t>PKI</a:t>
            </a:r>
            <a:r>
              <a:rPr lang="zh-CN" altLang="zh-CN" dirty="0"/>
              <a:t>体系那样严格的证书撤销机制，很难确保没有人使用一个已不安全的密钥，是</a:t>
            </a:r>
            <a:r>
              <a:rPr lang="en-US" altLang="zh-CN" dirty="0"/>
              <a:t>PGP</a:t>
            </a:r>
            <a:r>
              <a:rPr lang="zh-CN" altLang="zh-CN" dirty="0"/>
              <a:t>安全体系中比较薄弱的环节</a:t>
            </a:r>
            <a:endParaRPr lang="zh-CN" altLang="en-US" dirty="0"/>
          </a:p>
          <a:p>
            <a:endParaRPr lang="zh-CN" altLang="en-US" dirty="0"/>
          </a:p>
        </p:txBody>
      </p:sp>
      <p:sp>
        <p:nvSpPr>
          <p:cNvPr id="3" name="标题 2"/>
          <p:cNvSpPr>
            <a:spLocks noGrp="1"/>
          </p:cNvSpPr>
          <p:nvPr>
            <p:ph type="title"/>
          </p:nvPr>
        </p:nvSpPr>
        <p:spPr/>
        <p:txBody>
          <a:bodyPr/>
          <a:lstStyle/>
          <a:p>
            <a:r>
              <a:rPr lang="en-US" altLang="zh-CN" dirty="0"/>
              <a:t>PGP</a:t>
            </a:r>
            <a:r>
              <a:rPr lang="zh-CN" altLang="en-US" dirty="0"/>
              <a:t>安全性</a:t>
            </a:r>
          </a:p>
        </p:txBody>
      </p:sp>
    </p:spTree>
    <p:extLst>
      <p:ext uri="{BB962C8B-B14F-4D97-AF65-F5344CB8AC3E}">
        <p14:creationId xmlns:p14="http://schemas.microsoft.com/office/powerpoint/2010/main" val="1715240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6451" y="1101725"/>
            <a:ext cx="8258081" cy="5034896"/>
          </a:xfrm>
        </p:spPr>
        <p:txBody>
          <a:bodyPr/>
          <a:lstStyle/>
          <a:p>
            <a:pPr>
              <a:lnSpc>
                <a:spcPct val="150000"/>
              </a:lnSpc>
              <a:spcBef>
                <a:spcPts val="0"/>
              </a:spcBef>
            </a:pPr>
            <a:r>
              <a:rPr lang="en-US" altLang="zh-CN" sz="2800" dirty="0"/>
              <a:t>PGP</a:t>
            </a:r>
            <a:r>
              <a:rPr lang="zh-CN" altLang="en-US" sz="2800" dirty="0"/>
              <a:t>使用的公开密码算法、对称密码算法、安全散列函数的安全性问题</a:t>
            </a:r>
            <a:endParaRPr lang="en-US" altLang="zh-CN" sz="2800" dirty="0"/>
          </a:p>
          <a:p>
            <a:pPr lvl="1">
              <a:lnSpc>
                <a:spcPct val="150000"/>
              </a:lnSpc>
              <a:spcBef>
                <a:spcPts val="0"/>
              </a:spcBef>
            </a:pPr>
            <a:r>
              <a:rPr lang="en-US" altLang="zh-CN" dirty="0"/>
              <a:t>2019.10</a:t>
            </a:r>
            <a:r>
              <a:rPr lang="zh-CN" altLang="en-US" dirty="0"/>
              <a:t>，密码学家</a:t>
            </a:r>
            <a:r>
              <a:rPr lang="en-US" altLang="zh-CN" dirty="0" err="1"/>
              <a:t>Gaëtan</a:t>
            </a:r>
            <a:r>
              <a:rPr lang="en-US" altLang="zh-CN" dirty="0"/>
              <a:t> </a:t>
            </a:r>
            <a:r>
              <a:rPr lang="en-US" altLang="zh-CN" dirty="0" err="1"/>
              <a:t>Leurent</a:t>
            </a:r>
            <a:r>
              <a:rPr lang="zh-CN" altLang="en-US" dirty="0"/>
              <a:t>和</a:t>
            </a:r>
            <a:r>
              <a:rPr lang="en-US" altLang="zh-CN" dirty="0"/>
              <a:t>Thomas </a:t>
            </a:r>
            <a:r>
              <a:rPr lang="en-US" altLang="zh-CN" dirty="0" err="1"/>
              <a:t>Peyrin</a:t>
            </a:r>
            <a:r>
              <a:rPr lang="zh-CN" altLang="en-US" dirty="0"/>
              <a:t>宣布对</a:t>
            </a:r>
            <a:r>
              <a:rPr lang="en-US" altLang="zh-CN" dirty="0"/>
              <a:t>SHA-1</a:t>
            </a:r>
            <a:r>
              <a:rPr lang="zh-CN" altLang="en-US" dirty="0"/>
              <a:t>计算出第一个选择前缀冲突，并选择</a:t>
            </a:r>
            <a:r>
              <a:rPr lang="en-US" altLang="zh-CN" dirty="0"/>
              <a:t>PGP/</a:t>
            </a:r>
            <a:r>
              <a:rPr lang="en-US" altLang="zh-CN" dirty="0" err="1"/>
              <a:t>GnuPG</a:t>
            </a:r>
            <a:r>
              <a:rPr lang="zh-CN" altLang="en-US" dirty="0"/>
              <a:t>信任网络来演示</a:t>
            </a:r>
            <a:r>
              <a:rPr lang="en-US" altLang="zh-CN" dirty="0"/>
              <a:t>SHA-1</a:t>
            </a:r>
            <a:r>
              <a:rPr lang="zh-CN" altLang="en-US" dirty="0"/>
              <a:t>的前缀冲突攻击</a:t>
            </a:r>
            <a:endParaRPr lang="en-US" altLang="zh-CN" dirty="0"/>
          </a:p>
          <a:p>
            <a:pPr lvl="1">
              <a:lnSpc>
                <a:spcPct val="150000"/>
              </a:lnSpc>
              <a:spcBef>
                <a:spcPts val="0"/>
              </a:spcBef>
            </a:pPr>
            <a:r>
              <a:rPr lang="en-US" altLang="zh-CN" dirty="0" err="1"/>
              <a:t>GnuPG</a:t>
            </a:r>
            <a:r>
              <a:rPr lang="en-US" altLang="zh-CN" dirty="0"/>
              <a:t> 2.2.18</a:t>
            </a:r>
            <a:r>
              <a:rPr lang="zh-CN" altLang="en-US" dirty="0"/>
              <a:t>（</a:t>
            </a:r>
            <a:r>
              <a:rPr lang="en-US" altLang="zh-CN" dirty="0"/>
              <a:t>2019.11.25</a:t>
            </a:r>
            <a:r>
              <a:rPr lang="zh-CN" altLang="en-US" dirty="0"/>
              <a:t>发布）：对</a:t>
            </a:r>
            <a:r>
              <a:rPr lang="en-US" altLang="zh-CN" dirty="0"/>
              <a:t>2019-01-19</a:t>
            </a:r>
            <a:r>
              <a:rPr lang="zh-CN" altLang="en-US" dirty="0"/>
              <a:t>之后基于</a:t>
            </a:r>
            <a:r>
              <a:rPr lang="en-US" altLang="zh-CN" dirty="0"/>
              <a:t>SHA-1</a:t>
            </a:r>
            <a:r>
              <a:rPr lang="zh-CN" altLang="en-US" dirty="0"/>
              <a:t>创建的身份签名视为无效</a:t>
            </a:r>
          </a:p>
        </p:txBody>
      </p:sp>
      <p:sp>
        <p:nvSpPr>
          <p:cNvPr id="3" name="标题 2"/>
          <p:cNvSpPr>
            <a:spLocks noGrp="1"/>
          </p:cNvSpPr>
          <p:nvPr>
            <p:ph type="title"/>
          </p:nvPr>
        </p:nvSpPr>
        <p:spPr/>
        <p:txBody>
          <a:bodyPr/>
          <a:lstStyle/>
          <a:p>
            <a:r>
              <a:rPr lang="en-US" altLang="zh-CN" dirty="0"/>
              <a:t>PGP</a:t>
            </a:r>
            <a:r>
              <a:rPr lang="zh-CN" altLang="en-US" dirty="0"/>
              <a:t>安全性</a:t>
            </a:r>
          </a:p>
        </p:txBody>
      </p:sp>
      <p:pic>
        <p:nvPicPr>
          <p:cNvPr id="4" name="图片 3"/>
          <p:cNvPicPr>
            <a:picLocks noChangeAspect="1"/>
          </p:cNvPicPr>
          <p:nvPr/>
        </p:nvPicPr>
        <p:blipFill>
          <a:blip r:embed="rId3"/>
          <a:stretch>
            <a:fillRect/>
          </a:stretch>
        </p:blipFill>
        <p:spPr>
          <a:xfrm>
            <a:off x="1437217" y="1620246"/>
            <a:ext cx="5793316" cy="3760787"/>
          </a:xfrm>
          <a:prstGeom prst="rect">
            <a:avLst/>
          </a:prstGeom>
          <a:ln>
            <a:solidFill>
              <a:srgbClr val="FF0000"/>
            </a:solidFill>
          </a:ln>
        </p:spPr>
      </p:pic>
    </p:spTree>
    <p:extLst>
      <p:ext uri="{BB962C8B-B14F-4D97-AF65-F5344CB8AC3E}">
        <p14:creationId xmlns:p14="http://schemas.microsoft.com/office/powerpoint/2010/main" val="220314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4745" y="1399419"/>
            <a:ext cx="7772400" cy="4762230"/>
          </a:xfrm>
        </p:spPr>
        <p:txBody>
          <a:bodyPr/>
          <a:lstStyle/>
          <a:p>
            <a:r>
              <a:rPr lang="zh-CN" altLang="zh-CN" sz="2800" dirty="0"/>
              <a:t>基于</a:t>
            </a:r>
            <a:r>
              <a:rPr lang="en-US" altLang="zh-CN" sz="2800" dirty="0"/>
              <a:t>SMTP</a:t>
            </a:r>
            <a:r>
              <a:rPr lang="zh-CN" altLang="zh-CN" sz="2800" dirty="0"/>
              <a:t>、</a:t>
            </a:r>
            <a:r>
              <a:rPr lang="en-US" altLang="zh-CN" sz="2800" dirty="0"/>
              <a:t>POP3/IMAP</a:t>
            </a:r>
            <a:r>
              <a:rPr lang="zh-CN" altLang="zh-CN" sz="2800" dirty="0"/>
              <a:t>等协议的电子邮件系统没有采取必要的安全防护措施</a:t>
            </a:r>
            <a:r>
              <a:rPr lang="zh-CN" altLang="en-US" sz="2800" dirty="0"/>
              <a:t>，导致：</a:t>
            </a:r>
            <a:endParaRPr lang="en-US" altLang="zh-CN" sz="2800" dirty="0"/>
          </a:p>
          <a:p>
            <a:pPr lvl="1"/>
            <a:r>
              <a:rPr lang="zh-CN" altLang="zh-CN" dirty="0"/>
              <a:t>邮件内容被窃听</a:t>
            </a:r>
            <a:endParaRPr lang="en-US" altLang="zh-CN" dirty="0"/>
          </a:p>
          <a:p>
            <a:pPr lvl="1"/>
            <a:r>
              <a:rPr lang="zh-CN" altLang="zh-CN" dirty="0"/>
              <a:t>垃圾邮件（</a:t>
            </a:r>
            <a:r>
              <a:rPr lang="en-US" altLang="zh-CN" dirty="0"/>
              <a:t>Spam</a:t>
            </a:r>
            <a:r>
              <a:rPr lang="zh-CN" altLang="zh-CN" dirty="0"/>
              <a:t>）</a:t>
            </a:r>
            <a:endParaRPr lang="en-US" altLang="zh-CN" dirty="0"/>
          </a:p>
          <a:p>
            <a:pPr lvl="1"/>
            <a:r>
              <a:rPr lang="zh-CN" altLang="zh-CN" dirty="0"/>
              <a:t>邮件炸弹</a:t>
            </a:r>
            <a:endParaRPr lang="en-US" altLang="zh-CN" dirty="0"/>
          </a:p>
          <a:p>
            <a:pPr lvl="1"/>
            <a:r>
              <a:rPr lang="zh-CN" altLang="zh-CN" dirty="0"/>
              <a:t>传播恶意代码</a:t>
            </a:r>
            <a:r>
              <a:rPr lang="zh-CN" altLang="en-US" dirty="0"/>
              <a:t>（钓鱼邮件）</a:t>
            </a:r>
            <a:endParaRPr lang="en-US" altLang="zh-CN" dirty="0"/>
          </a:p>
          <a:p>
            <a:pPr lvl="1"/>
            <a:r>
              <a:rPr lang="zh-CN" altLang="zh-CN" dirty="0"/>
              <a:t>电子邮件欺骗</a:t>
            </a:r>
            <a:endParaRPr lang="en-US" altLang="zh-CN" sz="2400" dirty="0"/>
          </a:p>
          <a:p>
            <a:pPr lvl="1"/>
            <a:endParaRPr lang="zh-CN" altLang="en-US" dirty="0"/>
          </a:p>
        </p:txBody>
      </p:sp>
      <p:sp>
        <p:nvSpPr>
          <p:cNvPr id="3" name="标题 2"/>
          <p:cNvSpPr>
            <a:spLocks noGrp="1"/>
          </p:cNvSpPr>
          <p:nvPr>
            <p:ph type="title"/>
          </p:nvPr>
        </p:nvSpPr>
        <p:spPr/>
        <p:txBody>
          <a:bodyPr/>
          <a:lstStyle/>
          <a:p>
            <a:r>
              <a:rPr lang="zh-CN" altLang="en-US" dirty="0"/>
              <a:t>电子邮件安全</a:t>
            </a:r>
          </a:p>
        </p:txBody>
      </p:sp>
    </p:spTree>
    <p:extLst>
      <p:ext uri="{BB962C8B-B14F-4D97-AF65-F5344CB8AC3E}">
        <p14:creationId xmlns:p14="http://schemas.microsoft.com/office/powerpoint/2010/main" val="20992288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51236" y="1464516"/>
            <a:ext cx="7772400" cy="4114800"/>
          </a:xfrm>
        </p:spPr>
        <p:txBody>
          <a:bodyPr/>
          <a:lstStyle/>
          <a:p>
            <a:r>
              <a:rPr lang="zh-CN" altLang="zh-CN" dirty="0"/>
              <a:t>现有的加密电子邮件解决方案，如</a:t>
            </a:r>
            <a:r>
              <a:rPr lang="en-US" altLang="zh-CN" dirty="0"/>
              <a:t>PEM</a:t>
            </a:r>
            <a:r>
              <a:rPr lang="zh-CN" altLang="en-US" dirty="0"/>
              <a:t>，</a:t>
            </a:r>
            <a:r>
              <a:rPr lang="en-US" altLang="zh-CN" dirty="0"/>
              <a:t>S/MIME, PGP</a:t>
            </a:r>
            <a:r>
              <a:rPr lang="zh-CN" altLang="zh-CN" dirty="0"/>
              <a:t>等，大都是对邮件正文进行安全处理。</a:t>
            </a:r>
            <a:r>
              <a:rPr lang="zh-CN" altLang="en-US" dirty="0"/>
              <a:t>为什么？</a:t>
            </a:r>
          </a:p>
        </p:txBody>
      </p:sp>
      <p:sp>
        <p:nvSpPr>
          <p:cNvPr id="3" name="标题 2"/>
          <p:cNvSpPr>
            <a:spLocks noGrp="1"/>
          </p:cNvSpPr>
          <p:nvPr>
            <p:ph type="title"/>
          </p:nvPr>
        </p:nvSpPr>
        <p:spPr/>
        <p:txBody>
          <a:bodyPr/>
          <a:lstStyle/>
          <a:p>
            <a:r>
              <a:rPr lang="zh-CN" altLang="en-US" dirty="0"/>
              <a:t>讨论</a:t>
            </a:r>
          </a:p>
        </p:txBody>
      </p:sp>
    </p:spTree>
    <p:extLst>
      <p:ext uri="{BB962C8B-B14F-4D97-AF65-F5344CB8AC3E}">
        <p14:creationId xmlns:p14="http://schemas.microsoft.com/office/powerpoint/2010/main" val="33770668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a:t>内容提纲</a:t>
            </a:r>
            <a:endParaRPr lang="en-US" altLang="zh-CN">
              <a:solidFill>
                <a:schemeClr val="accent1"/>
              </a:solidFill>
            </a:endParaRPr>
          </a:p>
        </p:txBody>
      </p:sp>
      <p:sp>
        <p:nvSpPr>
          <p:cNvPr id="30723" name="Text Box 3"/>
          <p:cNvSpPr txBox="1">
            <a:spLocks noChangeArrowheads="1"/>
          </p:cNvSpPr>
          <p:nvPr/>
        </p:nvSpPr>
        <p:spPr bwMode="auto">
          <a:xfrm>
            <a:off x="1660525" y="722313"/>
            <a:ext cx="184150" cy="366712"/>
          </a:xfrm>
          <a:prstGeom prst="rect">
            <a:avLst/>
          </a:prstGeom>
          <a:noFill/>
          <a:ln w="9525">
            <a:noFill/>
            <a:miter lim="800000"/>
            <a:headEnd/>
            <a:tailEnd/>
          </a:ln>
        </p:spPr>
        <p:txBody>
          <a:bodyPr wrap="none">
            <a:spAutoFit/>
          </a:bodyPr>
          <a:lstStyle/>
          <a:p>
            <a:endParaRPr lang="zh-CN" altLang="en-US">
              <a:ea typeface="宋体" charset="-122"/>
            </a:endParaRPr>
          </a:p>
        </p:txBody>
      </p:sp>
      <p:sp>
        <p:nvSpPr>
          <p:cNvPr id="30724" name="Line 4"/>
          <p:cNvSpPr>
            <a:spLocks noChangeShapeType="1"/>
          </p:cNvSpPr>
          <p:nvPr/>
        </p:nvSpPr>
        <p:spPr bwMode="gray">
          <a:xfrm>
            <a:off x="1252538" y="3382750"/>
            <a:ext cx="6167437" cy="7937"/>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30725" name="Rectangle 5"/>
          <p:cNvSpPr>
            <a:spLocks noChangeArrowheads="1"/>
          </p:cNvSpPr>
          <p:nvPr/>
        </p:nvSpPr>
        <p:spPr bwMode="gray">
          <a:xfrm rot="3419336">
            <a:off x="979487" y="2806488"/>
            <a:ext cx="479425" cy="520700"/>
          </a:xfrm>
          <a:prstGeom prst="rect">
            <a:avLst/>
          </a:prstGeom>
          <a:solidFill>
            <a:srgbClr val="9369E7"/>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30726" name="Text Box 6"/>
          <p:cNvSpPr txBox="1">
            <a:spLocks noChangeArrowheads="1"/>
          </p:cNvSpPr>
          <p:nvPr/>
        </p:nvSpPr>
        <p:spPr bwMode="gray">
          <a:xfrm>
            <a:off x="1785938" y="2769975"/>
            <a:ext cx="5346700" cy="579437"/>
          </a:xfrm>
          <a:prstGeom prst="rect">
            <a:avLst/>
          </a:prstGeom>
          <a:noFill/>
          <a:ln w="9525" algn="ctr">
            <a:noFill/>
            <a:miter lim="800000"/>
            <a:headEnd/>
            <a:tailEnd/>
          </a:ln>
        </p:spPr>
        <p:txBody>
          <a:bodyPr>
            <a:spAutoFit/>
          </a:bodyPr>
          <a:lstStyle/>
          <a:p>
            <a:pPr eaLnBrk="0" hangingPunct="0"/>
            <a:r>
              <a:rPr lang="zh-CN" altLang="en-US" sz="3200" b="1" dirty="0">
                <a:solidFill>
                  <a:srgbClr val="000000"/>
                </a:solidFill>
              </a:rPr>
              <a:t>安全电子邮件标准</a:t>
            </a:r>
            <a:r>
              <a:rPr lang="en-US" altLang="zh-CN" sz="3200" b="1" dirty="0">
                <a:solidFill>
                  <a:srgbClr val="000000"/>
                </a:solidFill>
              </a:rPr>
              <a:t>PGP</a:t>
            </a:r>
            <a:endParaRPr lang="zh-CN" altLang="en-US" sz="3200" b="1" dirty="0">
              <a:solidFill>
                <a:srgbClr val="000000"/>
              </a:solidFill>
            </a:endParaRPr>
          </a:p>
        </p:txBody>
      </p:sp>
      <p:sp>
        <p:nvSpPr>
          <p:cNvPr id="30727" name="Text Box 7"/>
          <p:cNvSpPr txBox="1">
            <a:spLocks noChangeArrowheads="1"/>
          </p:cNvSpPr>
          <p:nvPr/>
        </p:nvSpPr>
        <p:spPr bwMode="gray">
          <a:xfrm>
            <a:off x="1057275" y="2838237"/>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2</a:t>
            </a:r>
          </a:p>
        </p:txBody>
      </p:sp>
      <p:sp>
        <p:nvSpPr>
          <p:cNvPr id="30728" name="Rectangle 8"/>
          <p:cNvSpPr>
            <a:spLocks noChangeArrowheads="1"/>
          </p:cNvSpPr>
          <p:nvPr/>
        </p:nvSpPr>
        <p:spPr bwMode="gray">
          <a:xfrm rot="3419336">
            <a:off x="973137" y="3884896"/>
            <a:ext cx="479425" cy="520700"/>
          </a:xfrm>
          <a:prstGeom prst="rect">
            <a:avLst/>
          </a:prstGeom>
          <a:solidFill>
            <a:srgbClr val="669900"/>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30729" name="Text Box 9"/>
          <p:cNvSpPr txBox="1">
            <a:spLocks noChangeArrowheads="1"/>
          </p:cNvSpPr>
          <p:nvPr/>
        </p:nvSpPr>
        <p:spPr bwMode="gray">
          <a:xfrm>
            <a:off x="1779588" y="3848383"/>
            <a:ext cx="5497512" cy="579438"/>
          </a:xfrm>
          <a:prstGeom prst="rect">
            <a:avLst/>
          </a:prstGeom>
          <a:solidFill>
            <a:srgbClr val="FF6600"/>
          </a:solidFill>
          <a:ln w="9525" algn="ctr">
            <a:noFill/>
            <a:miter lim="800000"/>
            <a:headEnd/>
            <a:tailEnd/>
          </a:ln>
        </p:spPr>
        <p:txBody>
          <a:bodyPr wrap="square">
            <a:spAutoFit/>
          </a:bodyPr>
          <a:lstStyle>
            <a:defPPr>
              <a:defRPr lang="zh-CN"/>
            </a:defPPr>
            <a:lvl1pPr eaLnBrk="0" hangingPunct="0">
              <a:defRPr sz="3200">
                <a:solidFill>
                  <a:srgbClr val="000000"/>
                </a:solidFill>
                <a:latin typeface="Times New Roman" panose="02020603050405020304" pitchFamily="18" charset="0"/>
                <a:ea typeface="黑体" panose="02010609060101010101" pitchFamily="49" charset="-122"/>
              </a:defRPr>
            </a:lvl1pPr>
          </a:lstStyle>
          <a:p>
            <a:r>
              <a:rPr lang="en-US" altLang="zh-CN" dirty="0"/>
              <a:t>WebMail</a:t>
            </a:r>
            <a:r>
              <a:rPr lang="zh-CN" altLang="en-US" dirty="0"/>
              <a:t>安全威胁及防范</a:t>
            </a:r>
          </a:p>
        </p:txBody>
      </p:sp>
      <p:sp>
        <p:nvSpPr>
          <p:cNvPr id="30730" name="Text Box 10"/>
          <p:cNvSpPr txBox="1">
            <a:spLocks noChangeArrowheads="1"/>
          </p:cNvSpPr>
          <p:nvPr/>
        </p:nvSpPr>
        <p:spPr bwMode="gray">
          <a:xfrm>
            <a:off x="1050925" y="3916646"/>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3</a:t>
            </a:r>
          </a:p>
        </p:txBody>
      </p:sp>
      <p:sp>
        <p:nvSpPr>
          <p:cNvPr id="30731" name="Line 11"/>
          <p:cNvSpPr>
            <a:spLocks noChangeShapeType="1"/>
          </p:cNvSpPr>
          <p:nvPr/>
        </p:nvSpPr>
        <p:spPr bwMode="gray">
          <a:xfrm>
            <a:off x="1252538" y="4470683"/>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30732" name="Rectangle 12"/>
          <p:cNvSpPr>
            <a:spLocks noChangeArrowheads="1"/>
          </p:cNvSpPr>
          <p:nvPr/>
        </p:nvSpPr>
        <p:spPr bwMode="gray">
          <a:xfrm rot="3419336">
            <a:off x="987425" y="4933469"/>
            <a:ext cx="479425" cy="520700"/>
          </a:xfrm>
          <a:prstGeom prst="rect">
            <a:avLst/>
          </a:prstGeom>
          <a:solidFill>
            <a:srgbClr val="9369E7"/>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30733" name="Text Box 13"/>
          <p:cNvSpPr txBox="1">
            <a:spLocks noChangeArrowheads="1"/>
          </p:cNvSpPr>
          <p:nvPr/>
        </p:nvSpPr>
        <p:spPr bwMode="gray">
          <a:xfrm>
            <a:off x="1785938" y="4912381"/>
            <a:ext cx="5634036" cy="579438"/>
          </a:xfrm>
          <a:prstGeom prst="rect">
            <a:avLst/>
          </a:prstGeom>
          <a:noFill/>
          <a:ln w="9525" algn="ctr">
            <a:noFill/>
            <a:miter lim="800000"/>
            <a:headEnd/>
            <a:tailEnd/>
          </a:ln>
        </p:spPr>
        <p:txBody>
          <a:bodyPr wrap="square">
            <a:spAutoFit/>
          </a:bodyPr>
          <a:lstStyle/>
          <a:p>
            <a:pPr eaLnBrk="0" hangingPunct="0"/>
            <a:r>
              <a:rPr lang="zh-CN" altLang="en-US" sz="3200" dirty="0">
                <a:solidFill>
                  <a:srgbClr val="000000"/>
                </a:solidFill>
              </a:rPr>
              <a:t>垃圾邮件防范</a:t>
            </a:r>
            <a:endParaRPr lang="zh-CN" altLang="en-US" sz="3200" b="1" dirty="0">
              <a:solidFill>
                <a:srgbClr val="000000"/>
              </a:solidFill>
            </a:endParaRPr>
          </a:p>
        </p:txBody>
      </p:sp>
      <p:sp>
        <p:nvSpPr>
          <p:cNvPr id="30734" name="Text Box 14"/>
          <p:cNvSpPr txBox="1">
            <a:spLocks noChangeArrowheads="1"/>
          </p:cNvSpPr>
          <p:nvPr/>
        </p:nvSpPr>
        <p:spPr bwMode="gray">
          <a:xfrm>
            <a:off x="1041400" y="4974744"/>
            <a:ext cx="355600" cy="461962"/>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4</a:t>
            </a:r>
          </a:p>
        </p:txBody>
      </p:sp>
      <p:sp>
        <p:nvSpPr>
          <p:cNvPr id="30735" name="Line 15"/>
          <p:cNvSpPr>
            <a:spLocks noChangeShapeType="1"/>
          </p:cNvSpPr>
          <p:nvPr/>
        </p:nvSpPr>
        <p:spPr bwMode="gray">
          <a:xfrm>
            <a:off x="1262063" y="5542619"/>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30736" name="Rectangle 16"/>
          <p:cNvSpPr>
            <a:spLocks noChangeArrowheads="1"/>
          </p:cNvSpPr>
          <p:nvPr/>
        </p:nvSpPr>
        <p:spPr bwMode="gray">
          <a:xfrm rot="3419336">
            <a:off x="979487" y="1764832"/>
            <a:ext cx="479425" cy="520700"/>
          </a:xfrm>
          <a:prstGeom prst="rect">
            <a:avLst/>
          </a:prstGeom>
          <a:solidFill>
            <a:srgbClr val="669900"/>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30737" name="Text Box 17"/>
          <p:cNvSpPr txBox="1">
            <a:spLocks noChangeArrowheads="1"/>
          </p:cNvSpPr>
          <p:nvPr/>
        </p:nvSpPr>
        <p:spPr bwMode="gray">
          <a:xfrm>
            <a:off x="1785937" y="1728319"/>
            <a:ext cx="5634037" cy="579438"/>
          </a:xfrm>
          <a:prstGeom prst="rect">
            <a:avLst/>
          </a:prstGeom>
          <a:noFill/>
          <a:ln w="9525" algn="ctr">
            <a:noFill/>
            <a:miter lim="800000"/>
            <a:headEnd/>
            <a:tailEnd/>
          </a:ln>
        </p:spPr>
        <p:txBody>
          <a:bodyPr>
            <a:spAutoFit/>
          </a:bodyPr>
          <a:lstStyle>
            <a:defPPr>
              <a:defRPr lang="zh-CN"/>
            </a:defPPr>
            <a:lvl1pPr eaLnBrk="0" hangingPunct="0">
              <a:defRPr sz="3200">
                <a:solidFill>
                  <a:srgbClr val="000000"/>
                </a:solidFill>
              </a:defRPr>
            </a:lvl1pPr>
          </a:lstStyle>
          <a:p>
            <a:r>
              <a:rPr lang="zh-CN" altLang="en-US" dirty="0"/>
              <a:t>电子邮件安全问题</a:t>
            </a:r>
          </a:p>
        </p:txBody>
      </p:sp>
      <p:sp>
        <p:nvSpPr>
          <p:cNvPr id="30738" name="Text Box 18"/>
          <p:cNvSpPr txBox="1">
            <a:spLocks noChangeArrowheads="1"/>
          </p:cNvSpPr>
          <p:nvPr/>
        </p:nvSpPr>
        <p:spPr bwMode="gray">
          <a:xfrm>
            <a:off x="1057275" y="1796582"/>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1</a:t>
            </a:r>
          </a:p>
        </p:txBody>
      </p:sp>
      <p:sp>
        <p:nvSpPr>
          <p:cNvPr id="30739" name="Line 19"/>
          <p:cNvSpPr>
            <a:spLocks noChangeShapeType="1"/>
          </p:cNvSpPr>
          <p:nvPr/>
        </p:nvSpPr>
        <p:spPr bwMode="gray">
          <a:xfrm>
            <a:off x="1252538" y="2386467"/>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Tree>
    <p:extLst>
      <p:ext uri="{BB962C8B-B14F-4D97-AF65-F5344CB8AC3E}">
        <p14:creationId xmlns:p14="http://schemas.microsoft.com/office/powerpoint/2010/main" val="34818402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37790" y="1285222"/>
            <a:ext cx="7772400" cy="2977496"/>
          </a:xfrm>
        </p:spPr>
        <p:txBody>
          <a:bodyPr/>
          <a:lstStyle/>
          <a:p>
            <a:r>
              <a:rPr lang="en-US" altLang="zh-CN" sz="2800" dirty="0"/>
              <a:t>WebMail</a:t>
            </a:r>
            <a:r>
              <a:rPr lang="zh-CN" altLang="en-US" sz="2800" dirty="0"/>
              <a:t>不需借助专门的邮件客户端，只要能用浏览器上网就能收发邮件，极大地方便了用户。但是，</a:t>
            </a:r>
            <a:r>
              <a:rPr lang="en-US" altLang="zh-CN" sz="2800" dirty="0"/>
              <a:t>WebMail</a:t>
            </a:r>
            <a:r>
              <a:rPr lang="zh-CN" altLang="en-US" sz="2800" dirty="0"/>
              <a:t>的使用也带来的新的安全威胁，前面介绍的</a:t>
            </a:r>
            <a:r>
              <a:rPr lang="en-US" altLang="zh-CN" sz="2800" dirty="0"/>
              <a:t>Web</a:t>
            </a:r>
            <a:r>
              <a:rPr lang="zh-CN" altLang="en-US" sz="2800" dirty="0"/>
              <a:t>应用所面临的很多安全问题同样在</a:t>
            </a:r>
            <a:r>
              <a:rPr lang="en-US" altLang="zh-CN" sz="2800" dirty="0"/>
              <a:t>WebMail</a:t>
            </a:r>
            <a:r>
              <a:rPr lang="zh-CN" altLang="en-US" sz="2800" dirty="0"/>
              <a:t>中存在</a:t>
            </a:r>
          </a:p>
        </p:txBody>
      </p:sp>
      <p:sp>
        <p:nvSpPr>
          <p:cNvPr id="3" name="标题 2"/>
          <p:cNvSpPr>
            <a:spLocks noGrp="1"/>
          </p:cNvSpPr>
          <p:nvPr>
            <p:ph type="title"/>
          </p:nvPr>
        </p:nvSpPr>
        <p:spPr>
          <a:xfrm>
            <a:off x="1391570" y="191002"/>
            <a:ext cx="6821988" cy="958850"/>
          </a:xfrm>
        </p:spPr>
        <p:txBody>
          <a:bodyPr/>
          <a:lstStyle/>
          <a:p>
            <a:r>
              <a:rPr lang="en-US" altLang="zh-CN" dirty="0"/>
              <a:t>WebMail</a:t>
            </a:r>
            <a:endParaRPr lang="zh-CN" altLang="en-US" dirty="0"/>
          </a:p>
        </p:txBody>
      </p:sp>
    </p:spTree>
    <p:extLst>
      <p:ext uri="{BB962C8B-B14F-4D97-AF65-F5344CB8AC3E}">
        <p14:creationId xmlns:p14="http://schemas.microsoft.com/office/powerpoint/2010/main" val="958593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37790" y="1285222"/>
            <a:ext cx="7772400" cy="2977496"/>
          </a:xfrm>
        </p:spPr>
        <p:txBody>
          <a:bodyPr/>
          <a:lstStyle/>
          <a:p>
            <a:endParaRPr lang="zh-CN" altLang="en-US" sz="2800" dirty="0"/>
          </a:p>
        </p:txBody>
      </p:sp>
      <p:sp>
        <p:nvSpPr>
          <p:cNvPr id="3" name="标题 2"/>
          <p:cNvSpPr>
            <a:spLocks noGrp="1"/>
          </p:cNvSpPr>
          <p:nvPr>
            <p:ph type="title"/>
          </p:nvPr>
        </p:nvSpPr>
        <p:spPr>
          <a:xfrm>
            <a:off x="1391570" y="191002"/>
            <a:ext cx="6821988" cy="958850"/>
          </a:xfrm>
        </p:spPr>
        <p:txBody>
          <a:bodyPr/>
          <a:lstStyle/>
          <a:p>
            <a:r>
              <a:rPr lang="en-US" altLang="zh-CN" dirty="0"/>
              <a:t>WebMail</a:t>
            </a:r>
            <a:endParaRPr lang="zh-CN" altLang="en-US" dirty="0"/>
          </a:p>
        </p:txBody>
      </p:sp>
      <p:pic>
        <p:nvPicPr>
          <p:cNvPr id="4" name="图片 3"/>
          <p:cNvPicPr>
            <a:picLocks noChangeAspect="1"/>
          </p:cNvPicPr>
          <p:nvPr/>
        </p:nvPicPr>
        <p:blipFill>
          <a:blip r:embed="rId2"/>
          <a:stretch>
            <a:fillRect/>
          </a:stretch>
        </p:blipFill>
        <p:spPr>
          <a:xfrm>
            <a:off x="174811" y="2487987"/>
            <a:ext cx="8646459" cy="3119437"/>
          </a:xfrm>
          <a:prstGeom prst="rect">
            <a:avLst/>
          </a:prstGeom>
        </p:spPr>
      </p:pic>
    </p:spTree>
    <p:extLst>
      <p:ext uri="{BB962C8B-B14F-4D97-AF65-F5344CB8AC3E}">
        <p14:creationId xmlns:p14="http://schemas.microsoft.com/office/powerpoint/2010/main" val="38952728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05024" y="1325562"/>
            <a:ext cx="8162457" cy="4846637"/>
          </a:xfrm>
        </p:spPr>
        <p:txBody>
          <a:bodyPr/>
          <a:lstStyle/>
          <a:p>
            <a:pPr>
              <a:spcBef>
                <a:spcPts val="0"/>
              </a:spcBef>
            </a:pPr>
            <a:r>
              <a:rPr lang="en-US" altLang="zh-CN" sz="2800" dirty="0"/>
              <a:t>WebMail</a:t>
            </a:r>
            <a:r>
              <a:rPr lang="zh-CN" altLang="en-US" sz="2800" dirty="0"/>
              <a:t>暴力破解</a:t>
            </a:r>
            <a:endParaRPr lang="en-US" altLang="zh-CN" sz="2800" dirty="0"/>
          </a:p>
          <a:p>
            <a:pPr lvl="1">
              <a:spcBef>
                <a:spcPts val="0"/>
              </a:spcBef>
            </a:pPr>
            <a:r>
              <a:rPr lang="zh-CN" altLang="en-US" sz="2400" dirty="0"/>
              <a:t>防范：禁用账户、禁止</a:t>
            </a:r>
            <a:r>
              <a:rPr lang="en-US" altLang="zh-CN" sz="2400" dirty="0"/>
              <a:t>IP</a:t>
            </a:r>
            <a:r>
              <a:rPr lang="zh-CN" altLang="en-US" sz="2400" dirty="0"/>
              <a:t>地址、登录检验</a:t>
            </a:r>
            <a:endParaRPr lang="en-US" altLang="zh-CN" sz="2400" dirty="0"/>
          </a:p>
          <a:p>
            <a:pPr>
              <a:spcBef>
                <a:spcPts val="0"/>
              </a:spcBef>
            </a:pPr>
            <a:r>
              <a:rPr lang="zh-CN" altLang="en-US" sz="2800" dirty="0"/>
              <a:t>恶意</a:t>
            </a:r>
            <a:r>
              <a:rPr lang="en-US" altLang="zh-CN" sz="2800" dirty="0"/>
              <a:t>HTML</a:t>
            </a:r>
            <a:r>
              <a:rPr lang="zh-CN" altLang="en-US" sz="2800" dirty="0"/>
              <a:t>邮件</a:t>
            </a:r>
            <a:endParaRPr lang="en-US" altLang="zh-CN" sz="2800" dirty="0"/>
          </a:p>
          <a:p>
            <a:pPr lvl="1">
              <a:lnSpc>
                <a:spcPts val="4000"/>
              </a:lnSpc>
              <a:spcBef>
                <a:spcPts val="0"/>
              </a:spcBef>
            </a:pPr>
            <a:r>
              <a:rPr lang="zh-CN" altLang="en-US" sz="2000" dirty="0"/>
              <a:t>利用</a:t>
            </a:r>
            <a:r>
              <a:rPr lang="en-US" altLang="zh-CN" sz="2000" dirty="0"/>
              <a:t>HTML</a:t>
            </a:r>
            <a:r>
              <a:rPr lang="zh-CN" altLang="en-US" sz="2000" dirty="0"/>
              <a:t>邮件，攻击者能进行</a:t>
            </a:r>
            <a:r>
              <a:rPr lang="zh-CN" altLang="en-US" sz="2000" dirty="0">
                <a:solidFill>
                  <a:srgbClr val="FF0000"/>
                </a:solidFill>
              </a:rPr>
              <a:t>电子邮件欺骗</a:t>
            </a:r>
            <a:r>
              <a:rPr lang="zh-CN" altLang="en-US" sz="2000" dirty="0"/>
              <a:t>，甚至欺骗用户更改自己的邮箱密码</a:t>
            </a:r>
            <a:endParaRPr lang="en-US" altLang="zh-CN" sz="2000" dirty="0"/>
          </a:p>
          <a:p>
            <a:pPr lvl="1">
              <a:lnSpc>
                <a:spcPts val="4000"/>
              </a:lnSpc>
              <a:spcBef>
                <a:spcPts val="0"/>
              </a:spcBef>
            </a:pPr>
            <a:r>
              <a:rPr lang="zh-CN" altLang="en-US" sz="2000" dirty="0"/>
              <a:t>在</a:t>
            </a:r>
            <a:r>
              <a:rPr lang="en-US" altLang="zh-CN" sz="2000" dirty="0"/>
              <a:t>HTML</a:t>
            </a:r>
            <a:r>
              <a:rPr lang="zh-CN" altLang="en-US" sz="2000" dirty="0"/>
              <a:t>邮件中</a:t>
            </a:r>
            <a:r>
              <a:rPr lang="zh-CN" altLang="en-US" sz="2000" dirty="0">
                <a:solidFill>
                  <a:srgbClr val="FF0000"/>
                </a:solidFill>
              </a:rPr>
              <a:t>嵌入恶性脚本程序</a:t>
            </a:r>
            <a:r>
              <a:rPr lang="zh-CN" altLang="en-US" sz="2000" dirty="0"/>
              <a:t>，攻击者还能进行很多破坏攻击，如修改注册表、非法操作文件、格式化硬盘、耗尽系统资源、修改“开始”菜单等，甚至能删除和发送用户的邮件、访问用户的地址簿、修改邮箱帐户密码等</a:t>
            </a:r>
          </a:p>
        </p:txBody>
      </p:sp>
      <p:sp>
        <p:nvSpPr>
          <p:cNvPr id="3" name="标题 2"/>
          <p:cNvSpPr>
            <a:spLocks noGrp="1"/>
          </p:cNvSpPr>
          <p:nvPr>
            <p:ph type="title"/>
          </p:nvPr>
        </p:nvSpPr>
        <p:spPr/>
        <p:txBody>
          <a:bodyPr/>
          <a:lstStyle/>
          <a:p>
            <a:r>
              <a:rPr lang="en-US" altLang="zh-CN" dirty="0"/>
              <a:t>WebMail</a:t>
            </a:r>
            <a:r>
              <a:rPr lang="zh-CN" altLang="en-US" dirty="0"/>
              <a:t>安全问题</a:t>
            </a:r>
          </a:p>
        </p:txBody>
      </p:sp>
    </p:spTree>
    <p:extLst>
      <p:ext uri="{BB962C8B-B14F-4D97-AF65-F5344CB8AC3E}">
        <p14:creationId xmlns:p14="http://schemas.microsoft.com/office/powerpoint/2010/main" val="1488108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2" y="1204539"/>
            <a:ext cx="7772400" cy="1377296"/>
          </a:xfrm>
        </p:spPr>
        <p:txBody>
          <a:bodyPr/>
          <a:lstStyle/>
          <a:p>
            <a:r>
              <a:rPr lang="en-US" altLang="zh-CN" sz="2400" dirty="0"/>
              <a:t>2016</a:t>
            </a:r>
            <a:r>
              <a:rPr lang="zh-CN" altLang="en-US" sz="2400" dirty="0"/>
              <a:t>年，希拉里竞选团队主席收到的伪装成</a:t>
            </a:r>
            <a:r>
              <a:rPr lang="en-US" altLang="zh-CN" sz="2400" dirty="0"/>
              <a:t>Google</a:t>
            </a:r>
            <a:r>
              <a:rPr lang="zh-CN" altLang="en-US" sz="2400" dirty="0"/>
              <a:t>的警告邮件的钓鱼邮件</a:t>
            </a:r>
          </a:p>
        </p:txBody>
      </p:sp>
      <p:sp>
        <p:nvSpPr>
          <p:cNvPr id="3" name="标题 2"/>
          <p:cNvSpPr>
            <a:spLocks noGrp="1"/>
          </p:cNvSpPr>
          <p:nvPr>
            <p:ph type="title"/>
          </p:nvPr>
        </p:nvSpPr>
        <p:spPr/>
        <p:txBody>
          <a:bodyPr/>
          <a:lstStyle/>
          <a:p>
            <a:r>
              <a:rPr lang="zh-CN" altLang="en-US" dirty="0"/>
              <a:t>恶意邮件示例</a:t>
            </a:r>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927754" y="2447365"/>
            <a:ext cx="7234517" cy="4176770"/>
          </a:xfrm>
          <a:prstGeom prst="rect">
            <a:avLst/>
          </a:prstGeom>
          <a:noFill/>
        </p:spPr>
      </p:pic>
    </p:spTree>
    <p:extLst>
      <p:ext uri="{BB962C8B-B14F-4D97-AF65-F5344CB8AC3E}">
        <p14:creationId xmlns:p14="http://schemas.microsoft.com/office/powerpoint/2010/main" val="10854574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1" y="1204539"/>
            <a:ext cx="8068329" cy="1377296"/>
          </a:xfrm>
        </p:spPr>
        <p:txBody>
          <a:bodyPr/>
          <a:lstStyle/>
          <a:p>
            <a:r>
              <a:rPr lang="zh-CN" altLang="zh-CN" sz="2400" dirty="0"/>
              <a:t>假冒网易邮箱管理员的身份给用户发送的安全告警邮件</a:t>
            </a:r>
            <a:endParaRPr lang="zh-CN" altLang="en-US" sz="2400" dirty="0"/>
          </a:p>
        </p:txBody>
      </p:sp>
      <p:sp>
        <p:nvSpPr>
          <p:cNvPr id="3" name="标题 2"/>
          <p:cNvSpPr>
            <a:spLocks noGrp="1"/>
          </p:cNvSpPr>
          <p:nvPr>
            <p:ph type="title"/>
          </p:nvPr>
        </p:nvSpPr>
        <p:spPr/>
        <p:txBody>
          <a:bodyPr/>
          <a:lstStyle/>
          <a:p>
            <a:r>
              <a:rPr lang="zh-CN" altLang="en-US" dirty="0"/>
              <a:t>恶意邮件示例</a:t>
            </a:r>
          </a:p>
        </p:txBody>
      </p:sp>
      <p:pic>
        <p:nvPicPr>
          <p:cNvPr id="5" name="图片 4"/>
          <p:cNvPicPr/>
          <p:nvPr/>
        </p:nvPicPr>
        <p:blipFill>
          <a:blip r:embed="rId2">
            <a:extLst>
              <a:ext uri="{28A0092B-C50C-407E-A947-70E740481C1C}">
                <a14:useLocalDpi xmlns:a14="http://schemas.microsoft.com/office/drawing/2010/main" val="0"/>
              </a:ext>
            </a:extLst>
          </a:blip>
          <a:srcRect/>
          <a:stretch>
            <a:fillRect/>
          </a:stretch>
        </p:blipFill>
        <p:spPr bwMode="auto">
          <a:xfrm>
            <a:off x="751354" y="2014210"/>
            <a:ext cx="7975786" cy="4413484"/>
          </a:xfrm>
          <a:prstGeom prst="rect">
            <a:avLst/>
          </a:prstGeom>
          <a:noFill/>
          <a:ln>
            <a:noFill/>
          </a:ln>
        </p:spPr>
      </p:pic>
    </p:spTree>
    <p:extLst>
      <p:ext uri="{BB962C8B-B14F-4D97-AF65-F5344CB8AC3E}">
        <p14:creationId xmlns:p14="http://schemas.microsoft.com/office/powerpoint/2010/main" val="4190495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473075" y="1730188"/>
            <a:ext cx="8096250" cy="4714875"/>
          </a:xfrm>
          <a:prstGeom prst="rect">
            <a:avLst/>
          </a:prstGeom>
        </p:spPr>
      </p:pic>
      <p:sp>
        <p:nvSpPr>
          <p:cNvPr id="2" name="内容占位符 1"/>
          <p:cNvSpPr>
            <a:spLocks noGrp="1"/>
          </p:cNvSpPr>
          <p:nvPr>
            <p:ph idx="1"/>
          </p:nvPr>
        </p:nvSpPr>
        <p:spPr>
          <a:xfrm>
            <a:off x="658811" y="1204539"/>
            <a:ext cx="8068329" cy="1377296"/>
          </a:xfrm>
        </p:spPr>
        <p:txBody>
          <a:bodyPr/>
          <a:lstStyle/>
          <a:p>
            <a:r>
              <a:rPr lang="zh-CN" altLang="zh-CN" sz="2400" dirty="0"/>
              <a:t>假冒网易邮箱管理员的身份给用户发送的安全告警邮件</a:t>
            </a:r>
            <a:endParaRPr lang="zh-CN" altLang="en-US" sz="2400" dirty="0"/>
          </a:p>
        </p:txBody>
      </p:sp>
      <p:sp>
        <p:nvSpPr>
          <p:cNvPr id="3" name="标题 2"/>
          <p:cNvSpPr>
            <a:spLocks noGrp="1"/>
          </p:cNvSpPr>
          <p:nvPr>
            <p:ph type="title"/>
          </p:nvPr>
        </p:nvSpPr>
        <p:spPr/>
        <p:txBody>
          <a:bodyPr/>
          <a:lstStyle/>
          <a:p>
            <a:r>
              <a:rPr lang="zh-CN" altLang="en-US" dirty="0"/>
              <a:t>恶意邮件示例</a:t>
            </a:r>
          </a:p>
        </p:txBody>
      </p:sp>
      <p:sp>
        <p:nvSpPr>
          <p:cNvPr id="6" name="矩形 5"/>
          <p:cNvSpPr/>
          <p:nvPr/>
        </p:nvSpPr>
        <p:spPr bwMode="auto">
          <a:xfrm>
            <a:off x="6400800" y="5542429"/>
            <a:ext cx="1667435" cy="304800"/>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chemeClr val="tx1"/>
              </a:solidFill>
              <a:effectLst/>
              <a:latin typeface="Tahoma" pitchFamily="34" charset="0"/>
              <a:ea typeface="宋体" charset="-122"/>
            </a:endParaRPr>
          </a:p>
        </p:txBody>
      </p:sp>
      <p:sp>
        <p:nvSpPr>
          <p:cNvPr id="7" name="矩形 6"/>
          <p:cNvSpPr/>
          <p:nvPr/>
        </p:nvSpPr>
        <p:spPr bwMode="auto">
          <a:xfrm>
            <a:off x="658811" y="6198253"/>
            <a:ext cx="4737942" cy="246810"/>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chemeClr val="tx1"/>
              </a:solidFill>
              <a:effectLst/>
              <a:latin typeface="Tahoma" pitchFamily="34" charset="0"/>
              <a:ea typeface="宋体" charset="-122"/>
            </a:endParaRPr>
          </a:p>
        </p:txBody>
      </p:sp>
    </p:spTree>
    <p:extLst>
      <p:ext uri="{BB962C8B-B14F-4D97-AF65-F5344CB8AC3E}">
        <p14:creationId xmlns:p14="http://schemas.microsoft.com/office/powerpoint/2010/main" val="23639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strVal val="#ppt_w*0.70"/>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Effect transition="in" filter="fad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恶意邮件示例</a:t>
            </a:r>
          </a:p>
        </p:txBody>
      </p:sp>
      <p:pic>
        <p:nvPicPr>
          <p:cNvPr id="4" name="图片 3"/>
          <p:cNvPicPr>
            <a:picLocks noChangeAspect="1"/>
          </p:cNvPicPr>
          <p:nvPr/>
        </p:nvPicPr>
        <p:blipFill>
          <a:blip r:embed="rId2"/>
          <a:stretch>
            <a:fillRect/>
          </a:stretch>
        </p:blipFill>
        <p:spPr>
          <a:xfrm>
            <a:off x="53695" y="1145054"/>
            <a:ext cx="8982636" cy="5462307"/>
          </a:xfrm>
          <a:prstGeom prst="rect">
            <a:avLst/>
          </a:prstGeom>
        </p:spPr>
      </p:pic>
      <p:sp>
        <p:nvSpPr>
          <p:cNvPr id="5" name="椭圆 4"/>
          <p:cNvSpPr/>
          <p:nvPr/>
        </p:nvSpPr>
        <p:spPr bwMode="auto">
          <a:xfrm>
            <a:off x="389965" y="6209224"/>
            <a:ext cx="4262717" cy="578224"/>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chemeClr val="tx1"/>
              </a:solidFill>
              <a:effectLst/>
              <a:latin typeface="Tahoma" pitchFamily="34" charset="0"/>
              <a:ea typeface="宋体" charset="-122"/>
            </a:endParaRPr>
          </a:p>
        </p:txBody>
      </p:sp>
      <p:sp>
        <p:nvSpPr>
          <p:cNvPr id="6" name="椭圆 5"/>
          <p:cNvSpPr/>
          <p:nvPr/>
        </p:nvSpPr>
        <p:spPr bwMode="auto">
          <a:xfrm>
            <a:off x="3778624" y="4262717"/>
            <a:ext cx="3079376" cy="690283"/>
          </a:xfrm>
          <a:prstGeom prst="ellipse">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chemeClr val="tx1"/>
              </a:solidFill>
              <a:effectLst/>
              <a:latin typeface="Tahoma" pitchFamily="34" charset="0"/>
              <a:ea typeface="宋体" charset="-122"/>
            </a:endParaRPr>
          </a:p>
        </p:txBody>
      </p:sp>
    </p:spTree>
    <p:extLst>
      <p:ext uri="{BB962C8B-B14F-4D97-AF65-F5344CB8AC3E}">
        <p14:creationId xmlns:p14="http://schemas.microsoft.com/office/powerpoint/2010/main" val="24512594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05024" y="1325562"/>
            <a:ext cx="8162457" cy="4846637"/>
          </a:xfrm>
        </p:spPr>
        <p:txBody>
          <a:bodyPr/>
          <a:lstStyle/>
          <a:p>
            <a:pPr>
              <a:spcBef>
                <a:spcPts val="0"/>
              </a:spcBef>
            </a:pPr>
            <a:r>
              <a:rPr lang="en-US" altLang="zh-CN" sz="2800" dirty="0"/>
              <a:t>Cookie</a:t>
            </a:r>
            <a:r>
              <a:rPr lang="zh-CN" altLang="en-US" sz="2800" dirty="0"/>
              <a:t>会话攻击</a:t>
            </a:r>
            <a:endParaRPr lang="en-US" altLang="zh-CN" sz="2800" dirty="0"/>
          </a:p>
          <a:p>
            <a:pPr lvl="1">
              <a:spcBef>
                <a:spcPts val="0"/>
              </a:spcBef>
            </a:pPr>
            <a:r>
              <a:rPr lang="zh-CN" altLang="en-US" sz="2400" dirty="0"/>
              <a:t>攻击者获取用户</a:t>
            </a:r>
            <a:r>
              <a:rPr lang="en-US" altLang="zh-CN" sz="2400" dirty="0"/>
              <a:t>WebMail</a:t>
            </a:r>
            <a:r>
              <a:rPr lang="zh-CN" altLang="en-US" sz="2400" dirty="0"/>
              <a:t>的</a:t>
            </a:r>
            <a:r>
              <a:rPr lang="en-US" altLang="zh-CN" sz="2400" dirty="0"/>
              <a:t>Cookie</a:t>
            </a:r>
            <a:r>
              <a:rPr lang="zh-CN" altLang="en-US" sz="2400" dirty="0"/>
              <a:t>信息后，就能很容易地侵入用户的</a:t>
            </a:r>
            <a:r>
              <a:rPr lang="en-US" altLang="zh-CN" sz="2400" dirty="0"/>
              <a:t>WebMail</a:t>
            </a:r>
            <a:r>
              <a:rPr lang="zh-CN" altLang="en-US" sz="2400" dirty="0"/>
              <a:t>。攻击者获取用户</a:t>
            </a:r>
            <a:r>
              <a:rPr lang="en-US" altLang="zh-CN" sz="2400" dirty="0"/>
              <a:t>WebMail</a:t>
            </a:r>
            <a:r>
              <a:rPr lang="zh-CN" altLang="en-US" sz="2400" dirty="0"/>
              <a:t>的</a:t>
            </a:r>
            <a:r>
              <a:rPr lang="en-US" altLang="zh-CN" sz="2400" dirty="0"/>
              <a:t>Cookie</a:t>
            </a:r>
            <a:r>
              <a:rPr lang="zh-CN" altLang="en-US" sz="2400" dirty="0"/>
              <a:t>信息的方法主要有</a:t>
            </a:r>
            <a:r>
              <a:rPr lang="zh-CN" altLang="en-US" sz="2400" dirty="0">
                <a:solidFill>
                  <a:srgbClr val="FF0000"/>
                </a:solidFill>
              </a:rPr>
              <a:t>内网监听和</a:t>
            </a:r>
            <a:r>
              <a:rPr lang="en-US" altLang="zh-CN" sz="2400" dirty="0">
                <a:solidFill>
                  <a:srgbClr val="FF0000"/>
                </a:solidFill>
              </a:rPr>
              <a:t>XSS</a:t>
            </a:r>
            <a:r>
              <a:rPr lang="zh-CN" altLang="en-US" sz="2400" dirty="0">
                <a:solidFill>
                  <a:srgbClr val="FF0000"/>
                </a:solidFill>
              </a:rPr>
              <a:t>攻击</a:t>
            </a:r>
            <a:endParaRPr lang="en-US" altLang="zh-CN" sz="2400" dirty="0">
              <a:solidFill>
                <a:srgbClr val="FF0000"/>
              </a:solidFill>
            </a:endParaRPr>
          </a:p>
          <a:p>
            <a:pPr lvl="1">
              <a:spcBef>
                <a:spcPts val="0"/>
              </a:spcBef>
            </a:pPr>
            <a:r>
              <a:rPr lang="zh-CN" altLang="en-US" sz="2400" dirty="0"/>
              <a:t>含有恶性脚本程序的</a:t>
            </a:r>
            <a:r>
              <a:rPr lang="en-US" altLang="zh-CN" sz="2400" dirty="0"/>
              <a:t>HTML</a:t>
            </a:r>
            <a:r>
              <a:rPr lang="zh-CN" altLang="en-US" sz="2400" dirty="0"/>
              <a:t>邮件能使攻击者获取</a:t>
            </a:r>
            <a:r>
              <a:rPr lang="en-US" altLang="zh-CN" sz="2400" dirty="0"/>
              <a:t>WebMail</a:t>
            </a:r>
            <a:r>
              <a:rPr lang="zh-CN" altLang="en-US" sz="2400" dirty="0"/>
              <a:t>的</a:t>
            </a:r>
            <a:r>
              <a:rPr lang="en-US" altLang="zh-CN" sz="2400" dirty="0"/>
              <a:t>Cookie</a:t>
            </a:r>
            <a:r>
              <a:rPr lang="zh-CN" altLang="en-US" sz="2400" dirty="0"/>
              <a:t>信息</a:t>
            </a:r>
            <a:endParaRPr lang="en-US" altLang="zh-CN" sz="2400" dirty="0"/>
          </a:p>
          <a:p>
            <a:pPr lvl="1">
              <a:spcBef>
                <a:spcPts val="0"/>
              </a:spcBef>
            </a:pPr>
            <a:r>
              <a:rPr lang="en-US" altLang="zh-CN" sz="2400" dirty="0"/>
              <a:t>WebMail</a:t>
            </a:r>
            <a:r>
              <a:rPr lang="zh-CN" altLang="en-US" sz="2400" dirty="0"/>
              <a:t>系统应该避免使用持久型</a:t>
            </a:r>
            <a:r>
              <a:rPr lang="en-US" altLang="zh-CN" sz="2400" dirty="0"/>
              <a:t>Cookie</a:t>
            </a:r>
            <a:r>
              <a:rPr lang="zh-CN" altLang="en-US" sz="2400" dirty="0"/>
              <a:t>会话跟踪，使攻击者在</a:t>
            </a:r>
            <a:r>
              <a:rPr lang="en-US" altLang="zh-CN" sz="2400" dirty="0"/>
              <a:t>Cookie</a:t>
            </a:r>
            <a:r>
              <a:rPr lang="zh-CN" altLang="en-US" sz="2400" dirty="0"/>
              <a:t>会话攻击上不能轻易得逞</a:t>
            </a:r>
            <a:endParaRPr lang="en-US" altLang="zh-CN" sz="2400" dirty="0"/>
          </a:p>
        </p:txBody>
      </p:sp>
      <p:sp>
        <p:nvSpPr>
          <p:cNvPr id="3" name="标题 2"/>
          <p:cNvSpPr>
            <a:spLocks noGrp="1"/>
          </p:cNvSpPr>
          <p:nvPr>
            <p:ph type="title"/>
          </p:nvPr>
        </p:nvSpPr>
        <p:spPr/>
        <p:txBody>
          <a:bodyPr/>
          <a:lstStyle/>
          <a:p>
            <a:r>
              <a:rPr lang="en-US" altLang="zh-CN" dirty="0"/>
              <a:t>WebMail</a:t>
            </a:r>
            <a:r>
              <a:rPr lang="zh-CN" altLang="en-US" dirty="0"/>
              <a:t>安全问题</a:t>
            </a:r>
          </a:p>
        </p:txBody>
      </p:sp>
    </p:spTree>
    <p:extLst>
      <p:ext uri="{BB962C8B-B14F-4D97-AF65-F5344CB8AC3E}">
        <p14:creationId xmlns:p14="http://schemas.microsoft.com/office/powerpoint/2010/main" val="1456295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72880" y="1286876"/>
            <a:ext cx="7772400" cy="4987313"/>
          </a:xfrm>
        </p:spPr>
        <p:txBody>
          <a:bodyPr/>
          <a:lstStyle/>
          <a:p>
            <a:r>
              <a:rPr lang="zh-CN" altLang="en-US" sz="2800" dirty="0"/>
              <a:t>安全措施：</a:t>
            </a:r>
            <a:endParaRPr lang="en-US" altLang="zh-CN" sz="2800" dirty="0"/>
          </a:p>
          <a:p>
            <a:pPr lvl="1"/>
            <a:r>
              <a:rPr lang="zh-CN" altLang="en-US" dirty="0">
                <a:solidFill>
                  <a:srgbClr val="FF0000"/>
                </a:solidFill>
              </a:rPr>
              <a:t>端到端的安全电子邮件技术</a:t>
            </a:r>
            <a:r>
              <a:rPr lang="zh-CN" altLang="en-US" dirty="0"/>
              <a:t>，保证邮件从发出到接收的整个过程中，内容保密、无法修改且不可否认</a:t>
            </a:r>
            <a:endParaRPr lang="en-US" altLang="zh-CN" dirty="0"/>
          </a:p>
          <a:p>
            <a:pPr lvl="1"/>
            <a:r>
              <a:rPr lang="zh-CN" altLang="zh-CN" dirty="0">
                <a:solidFill>
                  <a:srgbClr val="FF0000"/>
                </a:solidFill>
              </a:rPr>
              <a:t>传输安全增强技术</a:t>
            </a:r>
            <a:r>
              <a:rPr lang="zh-CN" altLang="zh-CN" dirty="0"/>
              <a:t>，在网络层或传输层使用安全协议（</a:t>
            </a:r>
            <a:r>
              <a:rPr lang="en-US" altLang="zh-CN" dirty="0"/>
              <a:t>IPsec, SSL/TLS</a:t>
            </a:r>
            <a:r>
              <a:rPr lang="zh-CN" altLang="zh-CN" dirty="0"/>
              <a:t>）来保证应用层的电子邮件在安全的传输通道上进行传输</a:t>
            </a:r>
            <a:endParaRPr lang="en-US" altLang="zh-CN" dirty="0"/>
          </a:p>
          <a:p>
            <a:pPr lvl="1"/>
            <a:r>
              <a:rPr lang="zh-CN" altLang="zh-CN" dirty="0">
                <a:solidFill>
                  <a:srgbClr val="FF0000"/>
                </a:solidFill>
              </a:rPr>
              <a:t>邮件服务器安全增强</a:t>
            </a:r>
            <a:endParaRPr lang="zh-CN" altLang="en-US" dirty="0">
              <a:solidFill>
                <a:srgbClr val="FF0000"/>
              </a:solidFill>
            </a:endParaRPr>
          </a:p>
        </p:txBody>
      </p:sp>
      <p:sp>
        <p:nvSpPr>
          <p:cNvPr id="3" name="标题 2"/>
          <p:cNvSpPr>
            <a:spLocks noGrp="1"/>
          </p:cNvSpPr>
          <p:nvPr>
            <p:ph type="title"/>
          </p:nvPr>
        </p:nvSpPr>
        <p:spPr/>
        <p:txBody>
          <a:bodyPr/>
          <a:lstStyle/>
          <a:p>
            <a:r>
              <a:rPr lang="zh-CN" altLang="en-US" dirty="0"/>
              <a:t>电子邮件安全</a:t>
            </a:r>
          </a:p>
        </p:txBody>
      </p:sp>
    </p:spTree>
    <p:extLst>
      <p:ext uri="{BB962C8B-B14F-4D97-AF65-F5344CB8AC3E}">
        <p14:creationId xmlns:p14="http://schemas.microsoft.com/office/powerpoint/2010/main" val="34250724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a:t>内容提纲</a:t>
            </a:r>
            <a:endParaRPr lang="en-US" altLang="zh-CN">
              <a:solidFill>
                <a:schemeClr val="accent1"/>
              </a:solidFill>
            </a:endParaRPr>
          </a:p>
        </p:txBody>
      </p:sp>
      <p:sp>
        <p:nvSpPr>
          <p:cNvPr id="30723" name="Text Box 3"/>
          <p:cNvSpPr txBox="1">
            <a:spLocks noChangeArrowheads="1"/>
          </p:cNvSpPr>
          <p:nvPr/>
        </p:nvSpPr>
        <p:spPr bwMode="auto">
          <a:xfrm>
            <a:off x="1660525" y="722313"/>
            <a:ext cx="184150" cy="366712"/>
          </a:xfrm>
          <a:prstGeom prst="rect">
            <a:avLst/>
          </a:prstGeom>
          <a:noFill/>
          <a:ln w="9525">
            <a:noFill/>
            <a:miter lim="800000"/>
            <a:headEnd/>
            <a:tailEnd/>
          </a:ln>
        </p:spPr>
        <p:txBody>
          <a:bodyPr wrap="none">
            <a:spAutoFit/>
          </a:bodyPr>
          <a:lstStyle/>
          <a:p>
            <a:endParaRPr lang="zh-CN" altLang="en-US">
              <a:ea typeface="宋体" charset="-122"/>
            </a:endParaRPr>
          </a:p>
        </p:txBody>
      </p:sp>
      <p:sp>
        <p:nvSpPr>
          <p:cNvPr id="30724" name="Line 4"/>
          <p:cNvSpPr>
            <a:spLocks noChangeShapeType="1"/>
          </p:cNvSpPr>
          <p:nvPr/>
        </p:nvSpPr>
        <p:spPr bwMode="gray">
          <a:xfrm>
            <a:off x="1252538" y="3382750"/>
            <a:ext cx="6167437" cy="7937"/>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30725" name="Rectangle 5"/>
          <p:cNvSpPr>
            <a:spLocks noChangeArrowheads="1"/>
          </p:cNvSpPr>
          <p:nvPr/>
        </p:nvSpPr>
        <p:spPr bwMode="gray">
          <a:xfrm rot="3419336">
            <a:off x="979487" y="2806488"/>
            <a:ext cx="479425" cy="520700"/>
          </a:xfrm>
          <a:prstGeom prst="rect">
            <a:avLst/>
          </a:prstGeom>
          <a:solidFill>
            <a:srgbClr val="9369E7"/>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30726" name="Text Box 6"/>
          <p:cNvSpPr txBox="1">
            <a:spLocks noChangeArrowheads="1"/>
          </p:cNvSpPr>
          <p:nvPr/>
        </p:nvSpPr>
        <p:spPr bwMode="gray">
          <a:xfrm>
            <a:off x="1785938" y="2769975"/>
            <a:ext cx="5346700" cy="579437"/>
          </a:xfrm>
          <a:prstGeom prst="rect">
            <a:avLst/>
          </a:prstGeom>
          <a:noFill/>
          <a:ln w="9525" algn="ctr">
            <a:noFill/>
            <a:miter lim="800000"/>
            <a:headEnd/>
            <a:tailEnd/>
          </a:ln>
        </p:spPr>
        <p:txBody>
          <a:bodyPr>
            <a:spAutoFit/>
          </a:bodyPr>
          <a:lstStyle/>
          <a:p>
            <a:pPr eaLnBrk="0" hangingPunct="0"/>
            <a:r>
              <a:rPr lang="zh-CN" altLang="en-US" sz="3200" b="1" dirty="0">
                <a:solidFill>
                  <a:srgbClr val="000000"/>
                </a:solidFill>
              </a:rPr>
              <a:t>安全电子邮件标准</a:t>
            </a:r>
            <a:r>
              <a:rPr lang="en-US" altLang="zh-CN" sz="3200" b="1" dirty="0">
                <a:solidFill>
                  <a:srgbClr val="000000"/>
                </a:solidFill>
              </a:rPr>
              <a:t>PGP</a:t>
            </a:r>
            <a:endParaRPr lang="zh-CN" altLang="en-US" sz="3200" b="1" dirty="0">
              <a:solidFill>
                <a:srgbClr val="000000"/>
              </a:solidFill>
            </a:endParaRPr>
          </a:p>
        </p:txBody>
      </p:sp>
      <p:sp>
        <p:nvSpPr>
          <p:cNvPr id="30727" name="Text Box 7"/>
          <p:cNvSpPr txBox="1">
            <a:spLocks noChangeArrowheads="1"/>
          </p:cNvSpPr>
          <p:nvPr/>
        </p:nvSpPr>
        <p:spPr bwMode="gray">
          <a:xfrm>
            <a:off x="1057275" y="2838237"/>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2</a:t>
            </a:r>
          </a:p>
        </p:txBody>
      </p:sp>
      <p:sp>
        <p:nvSpPr>
          <p:cNvPr id="30728" name="Rectangle 8"/>
          <p:cNvSpPr>
            <a:spLocks noChangeArrowheads="1"/>
          </p:cNvSpPr>
          <p:nvPr/>
        </p:nvSpPr>
        <p:spPr bwMode="gray">
          <a:xfrm rot="3419336">
            <a:off x="973137" y="3884896"/>
            <a:ext cx="479425" cy="520700"/>
          </a:xfrm>
          <a:prstGeom prst="rect">
            <a:avLst/>
          </a:prstGeom>
          <a:solidFill>
            <a:srgbClr val="669900"/>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30729" name="Text Box 9"/>
          <p:cNvSpPr txBox="1">
            <a:spLocks noChangeArrowheads="1"/>
          </p:cNvSpPr>
          <p:nvPr/>
        </p:nvSpPr>
        <p:spPr bwMode="gray">
          <a:xfrm>
            <a:off x="1779588" y="3848383"/>
            <a:ext cx="5497512" cy="579438"/>
          </a:xfrm>
          <a:prstGeom prst="rect">
            <a:avLst/>
          </a:prstGeom>
          <a:noFill/>
          <a:ln w="9525" algn="ctr">
            <a:noFill/>
            <a:miter lim="800000"/>
            <a:headEnd/>
            <a:tailEnd/>
          </a:ln>
        </p:spPr>
        <p:txBody>
          <a:bodyPr>
            <a:spAutoFit/>
          </a:bodyPr>
          <a:lstStyle/>
          <a:p>
            <a:pPr eaLnBrk="0" hangingPunct="0"/>
            <a:r>
              <a:rPr lang="en-US" altLang="zh-CN" sz="3200" dirty="0">
                <a:solidFill>
                  <a:srgbClr val="000000"/>
                </a:solidFill>
                <a:latin typeface="Times New Roman" panose="02020603050405020304" pitchFamily="18" charset="0"/>
                <a:cs typeface="Times New Roman" panose="02020603050405020304" pitchFamily="18" charset="0"/>
              </a:rPr>
              <a:t>WebMail</a:t>
            </a:r>
            <a:r>
              <a:rPr lang="zh-CN" altLang="en-US" sz="3200" dirty="0">
                <a:solidFill>
                  <a:srgbClr val="000000"/>
                </a:solidFill>
                <a:latin typeface="Times New Roman" panose="02020603050405020304" pitchFamily="18" charset="0"/>
                <a:cs typeface="Times New Roman" panose="02020603050405020304" pitchFamily="18" charset="0"/>
              </a:rPr>
              <a:t>安全威胁及防范</a:t>
            </a:r>
            <a:endParaRPr lang="zh-CN" altLang="en-US" sz="3200" b="1" dirty="0">
              <a:solidFill>
                <a:srgbClr val="000000"/>
              </a:solidFill>
              <a:latin typeface="Times New Roman" panose="02020603050405020304" pitchFamily="18" charset="0"/>
              <a:cs typeface="Times New Roman" panose="02020603050405020304" pitchFamily="18" charset="0"/>
            </a:endParaRPr>
          </a:p>
        </p:txBody>
      </p:sp>
      <p:sp>
        <p:nvSpPr>
          <p:cNvPr id="30730" name="Text Box 10"/>
          <p:cNvSpPr txBox="1">
            <a:spLocks noChangeArrowheads="1"/>
          </p:cNvSpPr>
          <p:nvPr/>
        </p:nvSpPr>
        <p:spPr bwMode="gray">
          <a:xfrm>
            <a:off x="1050925" y="3916646"/>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3</a:t>
            </a:r>
          </a:p>
        </p:txBody>
      </p:sp>
      <p:sp>
        <p:nvSpPr>
          <p:cNvPr id="30731" name="Line 11"/>
          <p:cNvSpPr>
            <a:spLocks noChangeShapeType="1"/>
          </p:cNvSpPr>
          <p:nvPr/>
        </p:nvSpPr>
        <p:spPr bwMode="gray">
          <a:xfrm>
            <a:off x="1252538" y="4470683"/>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30732" name="Rectangle 12"/>
          <p:cNvSpPr>
            <a:spLocks noChangeArrowheads="1"/>
          </p:cNvSpPr>
          <p:nvPr/>
        </p:nvSpPr>
        <p:spPr bwMode="gray">
          <a:xfrm rot="3419336">
            <a:off x="987425" y="4933469"/>
            <a:ext cx="479425" cy="520700"/>
          </a:xfrm>
          <a:prstGeom prst="rect">
            <a:avLst/>
          </a:prstGeom>
          <a:solidFill>
            <a:srgbClr val="9369E7"/>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30733" name="Text Box 13"/>
          <p:cNvSpPr txBox="1">
            <a:spLocks noChangeArrowheads="1"/>
          </p:cNvSpPr>
          <p:nvPr/>
        </p:nvSpPr>
        <p:spPr bwMode="gray">
          <a:xfrm>
            <a:off x="1785938" y="4912381"/>
            <a:ext cx="5634036" cy="579438"/>
          </a:xfrm>
          <a:prstGeom prst="rect">
            <a:avLst/>
          </a:prstGeom>
          <a:solidFill>
            <a:srgbClr val="FF6600"/>
          </a:solidFill>
          <a:ln w="9525" algn="ctr">
            <a:noFill/>
            <a:miter lim="800000"/>
            <a:headEnd/>
            <a:tailEnd/>
          </a:ln>
        </p:spPr>
        <p:txBody>
          <a:bodyPr wrap="square">
            <a:spAutoFit/>
          </a:bodyPr>
          <a:lstStyle>
            <a:defPPr>
              <a:defRPr lang="zh-CN"/>
            </a:defPPr>
            <a:lvl1pPr eaLnBrk="0" hangingPunct="0">
              <a:defRPr sz="3200">
                <a:solidFill>
                  <a:srgbClr val="000000"/>
                </a:solidFill>
                <a:latin typeface="Times New Roman" panose="02020603050405020304" pitchFamily="18" charset="0"/>
                <a:ea typeface="黑体" panose="02010609060101010101" pitchFamily="49" charset="-122"/>
              </a:defRPr>
            </a:lvl1pPr>
          </a:lstStyle>
          <a:p>
            <a:r>
              <a:rPr lang="zh-CN" altLang="en-US" dirty="0"/>
              <a:t>垃圾邮件防范</a:t>
            </a:r>
          </a:p>
        </p:txBody>
      </p:sp>
      <p:sp>
        <p:nvSpPr>
          <p:cNvPr id="30734" name="Text Box 14"/>
          <p:cNvSpPr txBox="1">
            <a:spLocks noChangeArrowheads="1"/>
          </p:cNvSpPr>
          <p:nvPr/>
        </p:nvSpPr>
        <p:spPr bwMode="gray">
          <a:xfrm>
            <a:off x="1041400" y="4974744"/>
            <a:ext cx="355600" cy="461962"/>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4</a:t>
            </a:r>
          </a:p>
        </p:txBody>
      </p:sp>
      <p:sp>
        <p:nvSpPr>
          <p:cNvPr id="30735" name="Line 15"/>
          <p:cNvSpPr>
            <a:spLocks noChangeShapeType="1"/>
          </p:cNvSpPr>
          <p:nvPr/>
        </p:nvSpPr>
        <p:spPr bwMode="gray">
          <a:xfrm>
            <a:off x="1262063" y="5542619"/>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30736" name="Rectangle 16"/>
          <p:cNvSpPr>
            <a:spLocks noChangeArrowheads="1"/>
          </p:cNvSpPr>
          <p:nvPr/>
        </p:nvSpPr>
        <p:spPr bwMode="gray">
          <a:xfrm rot="3419336">
            <a:off x="979487" y="1764832"/>
            <a:ext cx="479425" cy="520700"/>
          </a:xfrm>
          <a:prstGeom prst="rect">
            <a:avLst/>
          </a:prstGeom>
          <a:solidFill>
            <a:srgbClr val="669900"/>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30737" name="Text Box 17"/>
          <p:cNvSpPr txBox="1">
            <a:spLocks noChangeArrowheads="1"/>
          </p:cNvSpPr>
          <p:nvPr/>
        </p:nvSpPr>
        <p:spPr bwMode="gray">
          <a:xfrm>
            <a:off x="1785937" y="1728319"/>
            <a:ext cx="5634037" cy="579438"/>
          </a:xfrm>
          <a:prstGeom prst="rect">
            <a:avLst/>
          </a:prstGeom>
          <a:noFill/>
          <a:ln w="9525" algn="ctr">
            <a:noFill/>
            <a:miter lim="800000"/>
            <a:headEnd/>
            <a:tailEnd/>
          </a:ln>
        </p:spPr>
        <p:txBody>
          <a:bodyPr>
            <a:spAutoFit/>
          </a:bodyPr>
          <a:lstStyle>
            <a:defPPr>
              <a:defRPr lang="zh-CN"/>
            </a:defPPr>
            <a:lvl1pPr eaLnBrk="0" hangingPunct="0">
              <a:defRPr sz="3200">
                <a:solidFill>
                  <a:srgbClr val="000000"/>
                </a:solidFill>
              </a:defRPr>
            </a:lvl1pPr>
          </a:lstStyle>
          <a:p>
            <a:r>
              <a:rPr lang="zh-CN" altLang="en-US" dirty="0"/>
              <a:t>电子邮件安全问题</a:t>
            </a:r>
          </a:p>
        </p:txBody>
      </p:sp>
      <p:sp>
        <p:nvSpPr>
          <p:cNvPr id="30738" name="Text Box 18"/>
          <p:cNvSpPr txBox="1">
            <a:spLocks noChangeArrowheads="1"/>
          </p:cNvSpPr>
          <p:nvPr/>
        </p:nvSpPr>
        <p:spPr bwMode="gray">
          <a:xfrm>
            <a:off x="1057275" y="1796582"/>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1</a:t>
            </a:r>
          </a:p>
        </p:txBody>
      </p:sp>
      <p:sp>
        <p:nvSpPr>
          <p:cNvPr id="30739" name="Line 19"/>
          <p:cNvSpPr>
            <a:spLocks noChangeShapeType="1"/>
          </p:cNvSpPr>
          <p:nvPr/>
        </p:nvSpPr>
        <p:spPr bwMode="gray">
          <a:xfrm>
            <a:off x="1252538" y="2386467"/>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Tree>
    <p:extLst>
      <p:ext uri="{BB962C8B-B14F-4D97-AF65-F5344CB8AC3E}">
        <p14:creationId xmlns:p14="http://schemas.microsoft.com/office/powerpoint/2010/main" val="990903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5366" y="1406245"/>
            <a:ext cx="7772400" cy="4114800"/>
          </a:xfrm>
        </p:spPr>
        <p:txBody>
          <a:bodyPr/>
          <a:lstStyle/>
          <a:p>
            <a:r>
              <a:rPr lang="zh-CN" altLang="zh-CN" sz="2800" dirty="0"/>
              <a:t>从用户的角度看，正常邮件与垃圾邮件的主要区别是该邮件是否是用户所希望收到的邮件。用户查看邮件内容后，很容易判断出一封邮件是不是自己想要的邮件。但是，邮件服务器要判断一封邮件是不是垃圾邮件则要困难得多</a:t>
            </a:r>
            <a:endParaRPr lang="zh-CN" altLang="en-US" sz="2800" dirty="0"/>
          </a:p>
        </p:txBody>
      </p:sp>
      <p:sp>
        <p:nvSpPr>
          <p:cNvPr id="3" name="标题 2"/>
          <p:cNvSpPr>
            <a:spLocks noGrp="1"/>
          </p:cNvSpPr>
          <p:nvPr>
            <p:ph type="title"/>
          </p:nvPr>
        </p:nvSpPr>
        <p:spPr/>
        <p:txBody>
          <a:bodyPr/>
          <a:lstStyle/>
          <a:p>
            <a:r>
              <a:rPr lang="zh-CN" altLang="en-US" dirty="0"/>
              <a:t>垃圾邮件（</a:t>
            </a:r>
            <a:r>
              <a:rPr lang="en-US" altLang="zh-CN" dirty="0"/>
              <a:t>Spam</a:t>
            </a:r>
            <a:r>
              <a:rPr lang="zh-CN" altLang="en-US" dirty="0"/>
              <a:t>）</a:t>
            </a:r>
          </a:p>
        </p:txBody>
      </p:sp>
    </p:spTree>
    <p:extLst>
      <p:ext uri="{BB962C8B-B14F-4D97-AF65-F5344CB8AC3E}">
        <p14:creationId xmlns:p14="http://schemas.microsoft.com/office/powerpoint/2010/main" val="19222709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31919" y="1271775"/>
            <a:ext cx="7772400" cy="4900425"/>
          </a:xfrm>
        </p:spPr>
        <p:txBody>
          <a:bodyPr/>
          <a:lstStyle/>
          <a:p>
            <a:pPr>
              <a:lnSpc>
                <a:spcPts val="4300"/>
              </a:lnSpc>
              <a:spcBef>
                <a:spcPts val="0"/>
              </a:spcBef>
            </a:pPr>
            <a:r>
              <a:rPr lang="zh-CN" altLang="en-US" sz="2800" dirty="0"/>
              <a:t>基本特征如下：</a:t>
            </a:r>
            <a:endParaRPr lang="en-US" altLang="zh-CN" sz="2800" dirty="0"/>
          </a:p>
          <a:p>
            <a:pPr lvl="1">
              <a:lnSpc>
                <a:spcPts val="4300"/>
              </a:lnSpc>
              <a:spcBef>
                <a:spcPts val="0"/>
              </a:spcBef>
            </a:pPr>
            <a:r>
              <a:rPr lang="zh-CN" altLang="en-US" sz="2400" dirty="0"/>
              <a:t>内容的重复性：内容的大量重复</a:t>
            </a:r>
            <a:endParaRPr lang="en-US" altLang="zh-CN" sz="2400" dirty="0"/>
          </a:p>
          <a:p>
            <a:pPr lvl="1">
              <a:lnSpc>
                <a:spcPts val="4300"/>
              </a:lnSpc>
              <a:spcBef>
                <a:spcPts val="0"/>
              </a:spcBef>
            </a:pPr>
            <a:r>
              <a:rPr lang="zh-CN" altLang="en-US" sz="2400" dirty="0"/>
              <a:t>信息的合法性：查不到发件人信息</a:t>
            </a:r>
            <a:endParaRPr lang="en-US" altLang="zh-CN" sz="2400" dirty="0"/>
          </a:p>
          <a:p>
            <a:pPr lvl="1">
              <a:lnSpc>
                <a:spcPts val="4300"/>
              </a:lnSpc>
              <a:spcBef>
                <a:spcPts val="0"/>
              </a:spcBef>
            </a:pPr>
            <a:r>
              <a:rPr lang="zh-CN" altLang="en-US" sz="2400" dirty="0"/>
              <a:t>时间的有效性：不正常的发送时间</a:t>
            </a:r>
            <a:endParaRPr lang="en-US" altLang="zh-CN" sz="2400" dirty="0"/>
          </a:p>
          <a:p>
            <a:pPr lvl="1">
              <a:lnSpc>
                <a:spcPts val="4300"/>
              </a:lnSpc>
              <a:spcBef>
                <a:spcPts val="0"/>
              </a:spcBef>
            </a:pPr>
            <a:r>
              <a:rPr lang="zh-CN" altLang="en-US" sz="2400" dirty="0"/>
              <a:t>地址的有效性：无效的发送源地址</a:t>
            </a:r>
            <a:endParaRPr lang="en-US" altLang="zh-CN" sz="2400" dirty="0"/>
          </a:p>
          <a:p>
            <a:pPr lvl="1">
              <a:lnSpc>
                <a:spcPts val="4300"/>
              </a:lnSpc>
              <a:spcBef>
                <a:spcPts val="0"/>
              </a:spcBef>
            </a:pPr>
            <a:r>
              <a:rPr lang="zh-CN" altLang="en-US" sz="2400" dirty="0"/>
              <a:t>邮箱名的有效性：名称由无意义字符串组成</a:t>
            </a:r>
            <a:endParaRPr lang="en-US" altLang="zh-CN" sz="2400" dirty="0"/>
          </a:p>
          <a:p>
            <a:pPr lvl="1">
              <a:lnSpc>
                <a:spcPts val="4300"/>
              </a:lnSpc>
              <a:spcBef>
                <a:spcPts val="0"/>
              </a:spcBef>
            </a:pPr>
            <a:r>
              <a:rPr lang="en-US" altLang="zh-CN" sz="2400" dirty="0"/>
              <a:t>HTML</a:t>
            </a:r>
            <a:r>
              <a:rPr lang="zh-CN" altLang="en-US" sz="2400" dirty="0"/>
              <a:t>的合法性：不合法的</a:t>
            </a:r>
            <a:r>
              <a:rPr lang="en-US" altLang="zh-CN" sz="2400" dirty="0"/>
              <a:t>HTML tag</a:t>
            </a:r>
            <a:r>
              <a:rPr lang="zh-CN" altLang="en-US" sz="2400" dirty="0"/>
              <a:t>，大量图片</a:t>
            </a:r>
            <a:endParaRPr lang="en-US" altLang="zh-CN" sz="2400" dirty="0"/>
          </a:p>
          <a:p>
            <a:pPr lvl="1">
              <a:lnSpc>
                <a:spcPts val="4300"/>
              </a:lnSpc>
              <a:spcBef>
                <a:spcPts val="0"/>
              </a:spcBef>
            </a:pPr>
            <a:r>
              <a:rPr lang="zh-CN" altLang="en-US" sz="2400" dirty="0"/>
              <a:t>发送行为特征：大批量、时间短、发送源变换</a:t>
            </a:r>
          </a:p>
        </p:txBody>
      </p:sp>
      <p:sp>
        <p:nvSpPr>
          <p:cNvPr id="3" name="标题 2"/>
          <p:cNvSpPr>
            <a:spLocks noGrp="1"/>
          </p:cNvSpPr>
          <p:nvPr>
            <p:ph type="title"/>
          </p:nvPr>
        </p:nvSpPr>
        <p:spPr/>
        <p:txBody>
          <a:bodyPr/>
          <a:lstStyle/>
          <a:p>
            <a:r>
              <a:rPr lang="zh-CN" altLang="en-US" dirty="0"/>
              <a:t>垃圾邮件特征</a:t>
            </a:r>
          </a:p>
        </p:txBody>
      </p:sp>
    </p:spTree>
    <p:extLst>
      <p:ext uri="{BB962C8B-B14F-4D97-AF65-F5344CB8AC3E}">
        <p14:creationId xmlns:p14="http://schemas.microsoft.com/office/powerpoint/2010/main" val="3450033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05024" y="1217985"/>
            <a:ext cx="7772400" cy="4860086"/>
          </a:xfrm>
        </p:spPr>
        <p:txBody>
          <a:bodyPr/>
          <a:lstStyle/>
          <a:p>
            <a:pPr>
              <a:spcBef>
                <a:spcPts val="0"/>
              </a:spcBef>
            </a:pPr>
            <a:r>
              <a:rPr lang="zh-CN" altLang="en-US" sz="2800" dirty="0"/>
              <a:t>反垃圾邮件方法</a:t>
            </a:r>
            <a:endParaRPr lang="en-US" altLang="zh-CN" sz="2800" dirty="0"/>
          </a:p>
          <a:p>
            <a:pPr lvl="1">
              <a:spcBef>
                <a:spcPts val="0"/>
              </a:spcBef>
            </a:pPr>
            <a:r>
              <a:rPr lang="zh-CN" altLang="zh-CN" sz="2400" dirty="0">
                <a:solidFill>
                  <a:srgbClr val="FF0000"/>
                </a:solidFill>
              </a:rPr>
              <a:t>基于地址的</a:t>
            </a:r>
            <a:r>
              <a:rPr lang="zh-CN" altLang="zh-CN" sz="2400" dirty="0"/>
              <a:t>垃圾邮件检测</a:t>
            </a:r>
            <a:r>
              <a:rPr lang="zh-CN" altLang="en-US" sz="2400" dirty="0"/>
              <a:t>：</a:t>
            </a:r>
            <a:r>
              <a:rPr lang="zh-CN" altLang="zh-CN" sz="2400" dirty="0"/>
              <a:t>黑白名单检测</a:t>
            </a:r>
            <a:r>
              <a:rPr lang="zh-CN" altLang="en-US" sz="2400" dirty="0"/>
              <a:t>、</a:t>
            </a:r>
            <a:r>
              <a:rPr lang="zh-CN" altLang="zh-CN" sz="2400" dirty="0"/>
              <a:t>反向域名验证技术</a:t>
            </a:r>
            <a:endParaRPr lang="en-US" altLang="zh-CN" sz="2400" dirty="0"/>
          </a:p>
          <a:p>
            <a:pPr lvl="1">
              <a:spcBef>
                <a:spcPts val="0"/>
              </a:spcBef>
            </a:pPr>
            <a:r>
              <a:rPr lang="zh-CN" altLang="zh-CN" sz="2400" dirty="0">
                <a:solidFill>
                  <a:srgbClr val="FF0000"/>
                </a:solidFill>
              </a:rPr>
              <a:t>基于内容的</a:t>
            </a:r>
            <a:r>
              <a:rPr lang="zh-CN" altLang="zh-CN" sz="2400" dirty="0"/>
              <a:t>垃圾邮件检测</a:t>
            </a:r>
            <a:r>
              <a:rPr lang="zh-CN" altLang="en-US" sz="2400" dirty="0"/>
              <a:t>：</a:t>
            </a:r>
            <a:r>
              <a:rPr lang="zh-CN" altLang="zh-CN" sz="2400" dirty="0"/>
              <a:t>分布式协作法</a:t>
            </a:r>
            <a:r>
              <a:rPr lang="zh-CN" altLang="en-US" sz="2400" dirty="0"/>
              <a:t>、</a:t>
            </a:r>
            <a:r>
              <a:rPr lang="zh-CN" altLang="zh-CN" sz="2400" dirty="0"/>
              <a:t>规则过滤法</a:t>
            </a:r>
            <a:r>
              <a:rPr lang="zh-CN" altLang="en-US" sz="2400" dirty="0"/>
              <a:t>、</a:t>
            </a:r>
            <a:r>
              <a:rPr lang="zh-CN" altLang="zh-CN" sz="2400" dirty="0"/>
              <a:t>统计过滤法</a:t>
            </a:r>
            <a:r>
              <a:rPr lang="zh-CN" altLang="en-US" sz="2400" dirty="0"/>
              <a:t>、</a:t>
            </a:r>
            <a:r>
              <a:rPr lang="zh-CN" altLang="zh-CN" sz="2400" dirty="0"/>
              <a:t>关键词过滤法</a:t>
            </a:r>
            <a:endParaRPr lang="en-US" altLang="zh-CN" sz="2400" dirty="0"/>
          </a:p>
          <a:p>
            <a:pPr lvl="1">
              <a:spcBef>
                <a:spcPts val="0"/>
              </a:spcBef>
            </a:pPr>
            <a:r>
              <a:rPr lang="zh-CN" altLang="zh-CN" sz="2400" dirty="0">
                <a:solidFill>
                  <a:srgbClr val="FF0000"/>
                </a:solidFill>
              </a:rPr>
              <a:t>基于行为的</a:t>
            </a:r>
            <a:r>
              <a:rPr lang="zh-CN" altLang="zh-CN" sz="2400" dirty="0"/>
              <a:t>垃圾邮件检测</a:t>
            </a:r>
            <a:r>
              <a:rPr lang="zh-CN" altLang="en-US" sz="2400" dirty="0"/>
              <a:t>：</a:t>
            </a:r>
            <a:r>
              <a:rPr lang="zh-CN" altLang="zh-CN" sz="2400" dirty="0"/>
              <a:t>基于邮件通信拓扑相似性的垃圾邮件检测</a:t>
            </a:r>
            <a:r>
              <a:rPr lang="zh-CN" altLang="en-US" sz="2400" dirty="0"/>
              <a:t>、</a:t>
            </a:r>
            <a:r>
              <a:rPr lang="zh-CN" altLang="zh-CN" sz="2400" dirty="0"/>
              <a:t>基于邮件用户社交关系的垃圾邮件检测</a:t>
            </a:r>
            <a:r>
              <a:rPr lang="zh-CN" altLang="en-US" sz="2400" dirty="0"/>
              <a:t>、</a:t>
            </a:r>
            <a:r>
              <a:rPr lang="zh-CN" altLang="zh-CN" sz="2400" dirty="0"/>
              <a:t>基于</a:t>
            </a:r>
            <a:r>
              <a:rPr lang="en-US" altLang="zh-CN" sz="2400" dirty="0"/>
              <a:t>SMTP</a:t>
            </a:r>
            <a:r>
              <a:rPr lang="zh-CN" altLang="zh-CN" sz="2400" dirty="0"/>
              <a:t>连接行为的垃圾邮件</a:t>
            </a:r>
            <a:endParaRPr lang="en-US" altLang="zh-CN" sz="2400" dirty="0"/>
          </a:p>
          <a:p>
            <a:pPr lvl="1">
              <a:spcBef>
                <a:spcPts val="0"/>
              </a:spcBef>
            </a:pPr>
            <a:endParaRPr lang="zh-CN" altLang="en-US" sz="2400" dirty="0"/>
          </a:p>
        </p:txBody>
      </p:sp>
      <p:sp>
        <p:nvSpPr>
          <p:cNvPr id="3" name="标题 2"/>
          <p:cNvSpPr>
            <a:spLocks noGrp="1"/>
          </p:cNvSpPr>
          <p:nvPr>
            <p:ph type="title"/>
          </p:nvPr>
        </p:nvSpPr>
        <p:spPr/>
        <p:txBody>
          <a:bodyPr/>
          <a:lstStyle/>
          <a:p>
            <a:r>
              <a:rPr lang="zh-CN" altLang="en-US" dirty="0"/>
              <a:t>反垃圾邮件</a:t>
            </a:r>
          </a:p>
        </p:txBody>
      </p:sp>
    </p:spTree>
    <p:extLst>
      <p:ext uri="{BB962C8B-B14F-4D97-AF65-F5344CB8AC3E}">
        <p14:creationId xmlns:p14="http://schemas.microsoft.com/office/powerpoint/2010/main" val="16858769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8471" y="1352456"/>
            <a:ext cx="7772400" cy="4114800"/>
          </a:xfrm>
        </p:spPr>
        <p:txBody>
          <a:bodyPr/>
          <a:lstStyle/>
          <a:p>
            <a:r>
              <a:rPr lang="zh-CN" altLang="en-US" sz="2800" dirty="0"/>
              <a:t>网易邮箱的反垃圾邮件系统</a:t>
            </a:r>
          </a:p>
        </p:txBody>
      </p:sp>
      <p:sp>
        <p:nvSpPr>
          <p:cNvPr id="3" name="标题 2"/>
          <p:cNvSpPr>
            <a:spLocks noGrp="1"/>
          </p:cNvSpPr>
          <p:nvPr>
            <p:ph type="title"/>
          </p:nvPr>
        </p:nvSpPr>
        <p:spPr/>
        <p:txBody>
          <a:bodyPr/>
          <a:lstStyle/>
          <a:p>
            <a:r>
              <a:rPr lang="zh-CN" altLang="en-US" dirty="0"/>
              <a:t>反垃圾邮件</a:t>
            </a:r>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753129" y="1979984"/>
            <a:ext cx="7086506" cy="3738003"/>
          </a:xfrm>
          <a:prstGeom prst="rect">
            <a:avLst/>
          </a:prstGeom>
          <a:noFill/>
          <a:ln>
            <a:noFill/>
          </a:ln>
        </p:spPr>
      </p:pic>
      <p:pic>
        <p:nvPicPr>
          <p:cNvPr id="6" name="图片 5">
            <a:extLst>
              <a:ext uri="{FF2B5EF4-FFF2-40B4-BE49-F238E27FC236}">
                <a16:creationId xmlns:a16="http://schemas.microsoft.com/office/drawing/2014/main" id="{F87689CD-3D78-40EC-A6EF-1C2967113381}"/>
              </a:ext>
            </a:extLst>
          </p:cNvPr>
          <p:cNvPicPr>
            <a:picLocks noChangeAspect="1"/>
          </p:cNvPicPr>
          <p:nvPr/>
        </p:nvPicPr>
        <p:blipFill>
          <a:blip r:embed="rId3"/>
          <a:stretch>
            <a:fillRect/>
          </a:stretch>
        </p:blipFill>
        <p:spPr>
          <a:xfrm>
            <a:off x="205273" y="2483758"/>
            <a:ext cx="9144000" cy="3434842"/>
          </a:xfrm>
          <a:prstGeom prst="rect">
            <a:avLst/>
          </a:prstGeom>
        </p:spPr>
      </p:pic>
    </p:spTree>
    <p:extLst>
      <p:ext uri="{BB962C8B-B14F-4D97-AF65-F5344CB8AC3E}">
        <p14:creationId xmlns:p14="http://schemas.microsoft.com/office/powerpoint/2010/main" val="32934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8471" y="1352456"/>
            <a:ext cx="7772400" cy="4114800"/>
          </a:xfrm>
        </p:spPr>
        <p:txBody>
          <a:bodyPr/>
          <a:lstStyle/>
          <a:p>
            <a:r>
              <a:rPr lang="zh-CN" altLang="en-US" sz="2800" dirty="0"/>
              <a:t>网易邮箱的反垃圾邮件系统</a:t>
            </a:r>
          </a:p>
        </p:txBody>
      </p:sp>
      <p:sp>
        <p:nvSpPr>
          <p:cNvPr id="3" name="标题 2"/>
          <p:cNvSpPr>
            <a:spLocks noGrp="1"/>
          </p:cNvSpPr>
          <p:nvPr>
            <p:ph type="title"/>
          </p:nvPr>
        </p:nvSpPr>
        <p:spPr/>
        <p:txBody>
          <a:bodyPr/>
          <a:lstStyle/>
          <a:p>
            <a:r>
              <a:rPr lang="zh-CN" altLang="en-US" dirty="0"/>
              <a:t>反垃圾邮件</a:t>
            </a:r>
          </a:p>
        </p:txBody>
      </p:sp>
      <p:pic>
        <p:nvPicPr>
          <p:cNvPr id="5" name="图片 4">
            <a:extLst>
              <a:ext uri="{FF2B5EF4-FFF2-40B4-BE49-F238E27FC236}">
                <a16:creationId xmlns:a16="http://schemas.microsoft.com/office/drawing/2014/main" id="{05B1156E-98C9-49B4-9653-D52E47470C11}"/>
              </a:ext>
            </a:extLst>
          </p:cNvPr>
          <p:cNvPicPr>
            <a:picLocks noChangeAspect="1"/>
          </p:cNvPicPr>
          <p:nvPr/>
        </p:nvPicPr>
        <p:blipFill>
          <a:blip r:embed="rId2"/>
          <a:stretch>
            <a:fillRect/>
          </a:stretch>
        </p:blipFill>
        <p:spPr>
          <a:xfrm>
            <a:off x="597834" y="2006081"/>
            <a:ext cx="7793037" cy="4114799"/>
          </a:xfrm>
          <a:prstGeom prst="rect">
            <a:avLst/>
          </a:prstGeom>
        </p:spPr>
      </p:pic>
      <p:sp>
        <p:nvSpPr>
          <p:cNvPr id="6" name="矩形 5">
            <a:extLst>
              <a:ext uri="{FF2B5EF4-FFF2-40B4-BE49-F238E27FC236}">
                <a16:creationId xmlns:a16="http://schemas.microsoft.com/office/drawing/2014/main" id="{E9078908-E01C-486B-8EA5-4575D1776746}"/>
              </a:ext>
            </a:extLst>
          </p:cNvPr>
          <p:cNvSpPr/>
          <p:nvPr/>
        </p:nvSpPr>
        <p:spPr bwMode="auto">
          <a:xfrm>
            <a:off x="597834" y="4739951"/>
            <a:ext cx="5485725" cy="503853"/>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chemeClr val="tx1"/>
              </a:solidFill>
              <a:effectLst/>
              <a:latin typeface="Tahoma" pitchFamily="34" charset="0"/>
              <a:ea typeface="宋体" charset="-122"/>
            </a:endParaRPr>
          </a:p>
        </p:txBody>
      </p:sp>
    </p:spTree>
    <p:extLst>
      <p:ext uri="{BB962C8B-B14F-4D97-AF65-F5344CB8AC3E}">
        <p14:creationId xmlns:p14="http://schemas.microsoft.com/office/powerpoint/2010/main" val="29136817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电子邮件的安全问题</a:t>
            </a:r>
            <a:endParaRPr lang="en-US" altLang="zh-CN" dirty="0"/>
          </a:p>
          <a:p>
            <a:r>
              <a:rPr lang="en-US" altLang="zh-CN" dirty="0"/>
              <a:t>PGP</a:t>
            </a:r>
            <a:r>
              <a:rPr lang="zh-CN" altLang="en-US" dirty="0"/>
              <a:t>功能、收发过程、密钥分发与管理、安全性分析</a:t>
            </a:r>
            <a:endParaRPr lang="en-US" altLang="zh-CN" dirty="0"/>
          </a:p>
          <a:p>
            <a:r>
              <a:rPr lang="zh-CN" altLang="en-US" dirty="0"/>
              <a:t>可选：</a:t>
            </a:r>
            <a:r>
              <a:rPr lang="en-US" altLang="zh-CN" dirty="0"/>
              <a:t>WebMail</a:t>
            </a:r>
            <a:r>
              <a:rPr lang="zh-CN" altLang="en-US" dirty="0"/>
              <a:t>安全问题、垃圾邮件防范</a:t>
            </a:r>
          </a:p>
        </p:txBody>
      </p:sp>
      <p:sp>
        <p:nvSpPr>
          <p:cNvPr id="3" name="标题 2"/>
          <p:cNvSpPr>
            <a:spLocks noGrp="1"/>
          </p:cNvSpPr>
          <p:nvPr>
            <p:ph type="title"/>
          </p:nvPr>
        </p:nvSpPr>
        <p:spPr/>
        <p:txBody>
          <a:bodyPr/>
          <a:lstStyle/>
          <a:p>
            <a:r>
              <a:rPr lang="zh-CN" altLang="en-US" dirty="0"/>
              <a:t>本章小结</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zh-CN" altLang="en-US"/>
              <a:t>作业</a:t>
            </a:r>
          </a:p>
        </p:txBody>
      </p:sp>
      <p:sp>
        <p:nvSpPr>
          <p:cNvPr id="103427"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headEnd/>
            <a:tailEnd/>
          </a:ln>
        </p:spPr>
        <p:txBody>
          <a:bodyPr wrap="none" anchor="ctr"/>
          <a:lstStyle/>
          <a:p>
            <a:endParaRPr lang="zh-CN" altLang="en-US"/>
          </a:p>
        </p:txBody>
      </p:sp>
      <p:sp>
        <p:nvSpPr>
          <p:cNvPr id="103428" name="Rectangle 4"/>
          <p:cNvSpPr>
            <a:spLocks noGrp="1" noChangeArrowheads="1"/>
          </p:cNvSpPr>
          <p:nvPr>
            <p:ph type="body" idx="1"/>
          </p:nvPr>
        </p:nvSpPr>
        <p:spPr>
          <a:xfrm>
            <a:off x="730250" y="1494064"/>
            <a:ext cx="7162800" cy="4352925"/>
          </a:xfrm>
          <a:noFill/>
        </p:spPr>
        <p:txBody>
          <a:bodyPr/>
          <a:lstStyle/>
          <a:p>
            <a:pPr marL="457200" indent="-457200">
              <a:buSzPct val="100000"/>
              <a:buFont typeface="+mj-ea"/>
              <a:buAutoNum type="circleNumDbPlain"/>
            </a:pPr>
            <a:r>
              <a:rPr lang="zh-CN" altLang="zh-CN" sz="2400" dirty="0"/>
              <a:t>在</a:t>
            </a:r>
            <a:r>
              <a:rPr lang="en-US" altLang="zh-CN" sz="2400" dirty="0"/>
              <a:t>PGP</a:t>
            </a:r>
            <a:r>
              <a:rPr lang="zh-CN" altLang="zh-CN" sz="2400" dirty="0"/>
              <a:t>中，发送方执行签名、加密、压缩操作的顺序是什么？为什么要按这样的顺序进行？</a:t>
            </a:r>
          </a:p>
          <a:p>
            <a:pPr marL="457200" indent="-457200">
              <a:buSzPct val="100000"/>
              <a:buFont typeface="+mj-ea"/>
              <a:buAutoNum type="circleNumDbPlain"/>
            </a:pPr>
            <a:r>
              <a:rPr lang="zh-CN" altLang="zh-CN" sz="2400" dirty="0"/>
              <a:t>在密钥信任方面，</a:t>
            </a:r>
            <a:r>
              <a:rPr lang="en-US" altLang="zh-CN" sz="2400" dirty="0"/>
              <a:t>X.509</a:t>
            </a:r>
            <a:r>
              <a:rPr lang="zh-CN" altLang="zh-CN" sz="2400" dirty="0"/>
              <a:t>和</a:t>
            </a:r>
            <a:r>
              <a:rPr lang="en-US" altLang="zh-CN" sz="2400" dirty="0"/>
              <a:t>PGP</a:t>
            </a:r>
            <a:r>
              <a:rPr lang="zh-CN" altLang="zh-CN" sz="2400" dirty="0"/>
              <a:t>有什么不同？</a:t>
            </a:r>
          </a:p>
          <a:p>
            <a:pPr marL="457200" indent="-457200">
              <a:buSzPct val="100000"/>
              <a:buFont typeface="+mj-ea"/>
              <a:buAutoNum type="circleNumDbPlain"/>
            </a:pPr>
            <a:r>
              <a:rPr lang="en-US" altLang="zh-CN" sz="2400" dirty="0"/>
              <a:t>PGP</a:t>
            </a:r>
            <a:r>
              <a:rPr lang="zh-CN" altLang="zh-CN" sz="2400" dirty="0"/>
              <a:t>为什么要对加密后的报文进行</a:t>
            </a:r>
            <a:r>
              <a:rPr lang="en-US" altLang="zh-CN" sz="2400" dirty="0"/>
              <a:t>Base64</a:t>
            </a:r>
            <a:r>
              <a:rPr lang="zh-CN" altLang="zh-CN" sz="2400" dirty="0"/>
              <a:t>编码？并分析编码对传输性能的影响。</a:t>
            </a:r>
          </a:p>
          <a:p>
            <a:pPr marL="457200" indent="-457200">
              <a:buSzPct val="100000"/>
              <a:buFont typeface="+mj-ea"/>
              <a:buAutoNum type="circleNumDbPlain"/>
            </a:pPr>
            <a:r>
              <a:rPr lang="en-US" altLang="zh-CN" sz="2400" dirty="0"/>
              <a:t>PGP</a:t>
            </a:r>
            <a:r>
              <a:rPr lang="zh-CN" altLang="zh-CN" sz="2400" dirty="0"/>
              <a:t>是如何交换会话密码的？这种交换密钥方式与前面学过的</a:t>
            </a:r>
            <a:r>
              <a:rPr lang="zh-CN" altLang="en-US" sz="2400" dirty="0"/>
              <a:t>那种</a:t>
            </a:r>
            <a:r>
              <a:rPr lang="zh-CN" altLang="zh-CN" sz="2400" dirty="0"/>
              <a:t>协议类似？</a:t>
            </a:r>
          </a:p>
          <a:p>
            <a:pPr marL="533400" indent="-533400" eaLnBrk="1" hangingPunct="1">
              <a:lnSpc>
                <a:spcPct val="150000"/>
              </a:lnSpc>
              <a:spcBef>
                <a:spcPts val="0"/>
              </a:spcBef>
              <a:buFont typeface="Wingdings" pitchFamily="2" charset="2"/>
              <a:buNone/>
            </a:pPr>
            <a:endParaRPr lang="en-US" altLang="zh-CN" sz="24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64F5728-B7DB-4598-BDC9-A3EDD2B6D0E7}"/>
              </a:ext>
            </a:extLst>
          </p:cNvPr>
          <p:cNvSpPr>
            <a:spLocks noGrp="1"/>
          </p:cNvSpPr>
          <p:nvPr>
            <p:ph idx="1"/>
          </p:nvPr>
        </p:nvSpPr>
        <p:spPr>
          <a:xfrm>
            <a:off x="2547167" y="2429302"/>
            <a:ext cx="4049665" cy="1801504"/>
          </a:xfrm>
        </p:spPr>
        <p:txBody>
          <a:bodyPr/>
          <a:lstStyle/>
          <a:p>
            <a:pPr marL="0" indent="0">
              <a:buNone/>
            </a:pPr>
            <a:endParaRPr lang="en-US" altLang="zh-CN" sz="4400" dirty="0">
              <a:solidFill>
                <a:srgbClr val="FF0000"/>
              </a:solidFill>
            </a:endParaRPr>
          </a:p>
          <a:p>
            <a:pPr marL="0" indent="0">
              <a:buNone/>
            </a:pPr>
            <a:r>
              <a:rPr lang="zh-CN" altLang="en-US" sz="4400" dirty="0">
                <a:solidFill>
                  <a:srgbClr val="FF0000"/>
                </a:solidFill>
              </a:rPr>
              <a:t>参考内容</a:t>
            </a:r>
          </a:p>
        </p:txBody>
      </p:sp>
      <p:sp>
        <p:nvSpPr>
          <p:cNvPr id="3" name="标题 2">
            <a:extLst>
              <a:ext uri="{FF2B5EF4-FFF2-40B4-BE49-F238E27FC236}">
                <a16:creationId xmlns:a16="http://schemas.microsoft.com/office/drawing/2014/main" id="{AB62B6B4-4763-4FB8-99E1-D68B85E9EF64}"/>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1082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64F5728-B7DB-4598-BDC9-A3EDD2B6D0E7}"/>
              </a:ext>
            </a:extLst>
          </p:cNvPr>
          <p:cNvSpPr>
            <a:spLocks noGrp="1"/>
          </p:cNvSpPr>
          <p:nvPr>
            <p:ph idx="1"/>
          </p:nvPr>
        </p:nvSpPr>
        <p:spPr>
          <a:xfrm>
            <a:off x="396195" y="2414787"/>
            <a:ext cx="8547780" cy="1801504"/>
          </a:xfrm>
        </p:spPr>
        <p:txBody>
          <a:bodyPr/>
          <a:lstStyle/>
          <a:p>
            <a:pPr marL="0" indent="0">
              <a:buNone/>
            </a:pPr>
            <a:endParaRPr lang="en-US" altLang="zh-CN" sz="4400" dirty="0">
              <a:solidFill>
                <a:srgbClr val="FF0000"/>
              </a:solidFill>
            </a:endParaRPr>
          </a:p>
          <a:p>
            <a:pPr marL="0" indent="0">
              <a:buNone/>
            </a:pPr>
            <a:r>
              <a:rPr lang="zh-CN" altLang="en-US" sz="4400" dirty="0">
                <a:solidFill>
                  <a:srgbClr val="FF0000"/>
                </a:solidFill>
              </a:rPr>
              <a:t>一、</a:t>
            </a:r>
            <a:r>
              <a:rPr lang="en-US" altLang="zh-CN" sz="4400" dirty="0">
                <a:solidFill>
                  <a:srgbClr val="FF0000"/>
                </a:solidFill>
              </a:rPr>
              <a:t>SHA-1</a:t>
            </a:r>
            <a:r>
              <a:rPr lang="zh-CN" altLang="en-US" sz="4400" dirty="0">
                <a:solidFill>
                  <a:srgbClr val="FF0000"/>
                </a:solidFill>
              </a:rPr>
              <a:t>冲突对</a:t>
            </a:r>
            <a:r>
              <a:rPr lang="en-US" altLang="zh-CN" sz="4400" dirty="0">
                <a:solidFill>
                  <a:srgbClr val="FF0000"/>
                </a:solidFill>
              </a:rPr>
              <a:t>PGP</a:t>
            </a:r>
            <a:r>
              <a:rPr lang="zh-CN" altLang="en-US" sz="4400" dirty="0">
                <a:solidFill>
                  <a:srgbClr val="FF0000"/>
                </a:solidFill>
              </a:rPr>
              <a:t>安全的影响</a:t>
            </a:r>
          </a:p>
        </p:txBody>
      </p:sp>
      <p:sp>
        <p:nvSpPr>
          <p:cNvPr id="3" name="标题 2">
            <a:extLst>
              <a:ext uri="{FF2B5EF4-FFF2-40B4-BE49-F238E27FC236}">
                <a16:creationId xmlns:a16="http://schemas.microsoft.com/office/drawing/2014/main" id="{AB62B6B4-4763-4FB8-99E1-D68B85E9EF64}"/>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632332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78D0B25-2CCB-492F-B292-C59252FE7B9A}"/>
              </a:ext>
            </a:extLst>
          </p:cNvPr>
          <p:cNvSpPr>
            <a:spLocks noGrp="1"/>
          </p:cNvSpPr>
          <p:nvPr>
            <p:ph idx="1"/>
          </p:nvPr>
        </p:nvSpPr>
        <p:spPr>
          <a:xfrm>
            <a:off x="450704" y="1371599"/>
            <a:ext cx="8242591" cy="4917233"/>
          </a:xfrm>
        </p:spPr>
        <p:txBody>
          <a:bodyPr/>
          <a:lstStyle/>
          <a:p>
            <a:pPr>
              <a:lnSpc>
                <a:spcPts val="4000"/>
              </a:lnSpc>
              <a:spcBef>
                <a:spcPts val="0"/>
              </a:spcBef>
            </a:pPr>
            <a:r>
              <a:rPr lang="zh-CN" altLang="en-US" dirty="0"/>
              <a:t>安全措施：</a:t>
            </a:r>
            <a:endParaRPr lang="en-US" altLang="zh-CN" dirty="0"/>
          </a:p>
          <a:p>
            <a:pPr lvl="1">
              <a:lnSpc>
                <a:spcPts val="4000"/>
              </a:lnSpc>
              <a:spcBef>
                <a:spcPts val="0"/>
              </a:spcBef>
            </a:pPr>
            <a:r>
              <a:rPr lang="zh-CN" altLang="en-US" dirty="0"/>
              <a:t>邮件发送方身份验证：</a:t>
            </a:r>
            <a:r>
              <a:rPr lang="zh-CN" altLang="zh-CN" kern="1200" dirty="0">
                <a:ea typeface="宋体" charset="-122"/>
              </a:rPr>
              <a:t>发件人策略框架</a:t>
            </a:r>
            <a:r>
              <a:rPr lang="en-US" altLang="zh-CN" kern="1200" dirty="0">
                <a:solidFill>
                  <a:srgbClr val="FF0000"/>
                </a:solidFill>
                <a:ea typeface="宋体" charset="-122"/>
              </a:rPr>
              <a:t>SPF </a:t>
            </a:r>
            <a:r>
              <a:rPr lang="zh-CN" altLang="zh-CN" kern="1200" dirty="0">
                <a:solidFill>
                  <a:srgbClr val="FF0000"/>
                </a:solidFill>
                <a:ea typeface="宋体" charset="-122"/>
              </a:rPr>
              <a:t>协议</a:t>
            </a:r>
            <a:r>
              <a:rPr lang="zh-CN" altLang="zh-CN" kern="1200" dirty="0">
                <a:ea typeface="宋体" charset="-122"/>
              </a:rPr>
              <a:t>（</a:t>
            </a:r>
            <a:r>
              <a:rPr lang="en-US" altLang="zh-CN" kern="1200" dirty="0">
                <a:ea typeface="宋体" charset="-122"/>
              </a:rPr>
              <a:t>RFC 7208, …</a:t>
            </a:r>
            <a:r>
              <a:rPr lang="zh-CN" altLang="zh-CN" kern="1200" dirty="0">
                <a:ea typeface="宋体" charset="-122"/>
              </a:rPr>
              <a:t>），用于查询发送域经过的</a:t>
            </a:r>
            <a:r>
              <a:rPr lang="en-US" altLang="zh-CN" kern="1200" dirty="0">
                <a:ea typeface="宋体" charset="-122"/>
              </a:rPr>
              <a:t>SMTP</a:t>
            </a:r>
            <a:r>
              <a:rPr lang="zh-CN" altLang="zh-CN" kern="1200" dirty="0">
                <a:ea typeface="宋体" charset="-122"/>
              </a:rPr>
              <a:t>服务器是否在发送域指定允许的</a:t>
            </a:r>
            <a:r>
              <a:rPr lang="en-US" altLang="zh-CN" kern="1200" dirty="0">
                <a:ea typeface="宋体" charset="-122"/>
              </a:rPr>
              <a:t>IP </a:t>
            </a:r>
            <a:r>
              <a:rPr lang="zh-CN" altLang="zh-CN" kern="1200" dirty="0">
                <a:ea typeface="宋体" charset="-122"/>
              </a:rPr>
              <a:t>段内；</a:t>
            </a:r>
            <a:r>
              <a:rPr lang="en-US" altLang="zh-CN" kern="1200" dirty="0">
                <a:ea typeface="宋体" charset="-122"/>
              </a:rPr>
              <a:t>2004</a:t>
            </a:r>
            <a:r>
              <a:rPr lang="zh-CN" altLang="zh-CN" kern="1200" dirty="0">
                <a:ea typeface="宋体" charset="-122"/>
              </a:rPr>
              <a:t>年起草并于</a:t>
            </a:r>
            <a:r>
              <a:rPr lang="en-US" altLang="zh-CN" kern="1200" dirty="0">
                <a:ea typeface="宋体" charset="-122"/>
              </a:rPr>
              <a:t>2011</a:t>
            </a:r>
            <a:r>
              <a:rPr lang="zh-CN" altLang="zh-CN" kern="1200" dirty="0">
                <a:ea typeface="宋体" charset="-122"/>
              </a:rPr>
              <a:t>年标准化了</a:t>
            </a:r>
            <a:r>
              <a:rPr lang="en-US" altLang="zh-CN" kern="1200" dirty="0">
                <a:solidFill>
                  <a:srgbClr val="FF0000"/>
                </a:solidFill>
                <a:ea typeface="宋体" charset="-122"/>
              </a:rPr>
              <a:t>DKIM </a:t>
            </a:r>
            <a:r>
              <a:rPr lang="zh-CN" altLang="zh-CN" kern="1200" dirty="0">
                <a:solidFill>
                  <a:srgbClr val="FF0000"/>
                </a:solidFill>
                <a:ea typeface="宋体" charset="-122"/>
              </a:rPr>
              <a:t>协议</a:t>
            </a:r>
            <a:r>
              <a:rPr lang="zh-CN" altLang="zh-CN" kern="1200" dirty="0">
                <a:ea typeface="宋体" charset="-122"/>
              </a:rPr>
              <a:t>（</a:t>
            </a:r>
            <a:r>
              <a:rPr lang="en-US" altLang="zh-CN" kern="1200" dirty="0">
                <a:ea typeface="宋体" charset="-122"/>
              </a:rPr>
              <a:t>RFC 6376, …</a:t>
            </a:r>
            <a:r>
              <a:rPr lang="zh-CN" altLang="zh-CN" kern="1200" dirty="0">
                <a:ea typeface="宋体" charset="-122"/>
              </a:rPr>
              <a:t>），不仅可以检查发件人身份信息，还能检测发件内容是否被篡改；</a:t>
            </a:r>
            <a:r>
              <a:rPr lang="en-US" altLang="zh-CN" kern="1200" dirty="0">
                <a:ea typeface="宋体" charset="-122"/>
              </a:rPr>
              <a:t>2015 </a:t>
            </a:r>
            <a:r>
              <a:rPr lang="zh-CN" altLang="zh-CN" kern="1200" dirty="0">
                <a:ea typeface="宋体" charset="-122"/>
              </a:rPr>
              <a:t>年颁布了为</a:t>
            </a:r>
            <a:r>
              <a:rPr lang="en-US" altLang="zh-CN" kern="1200" dirty="0">
                <a:ea typeface="宋体" charset="-122"/>
              </a:rPr>
              <a:t>SPF </a:t>
            </a:r>
            <a:r>
              <a:rPr lang="zh-CN" altLang="zh-CN" kern="1200" dirty="0">
                <a:ea typeface="宋体" charset="-122"/>
              </a:rPr>
              <a:t>和</a:t>
            </a:r>
            <a:r>
              <a:rPr lang="en-US" altLang="zh-CN" kern="1200" dirty="0">
                <a:ea typeface="宋体" charset="-122"/>
              </a:rPr>
              <a:t>DKIM </a:t>
            </a:r>
            <a:r>
              <a:rPr lang="zh-CN" altLang="zh-CN" kern="1200" dirty="0">
                <a:ea typeface="宋体" charset="-122"/>
              </a:rPr>
              <a:t>协议提供反馈机制的</a:t>
            </a:r>
            <a:r>
              <a:rPr lang="en-US" altLang="zh-CN" kern="1200" dirty="0">
                <a:solidFill>
                  <a:srgbClr val="FF0000"/>
                </a:solidFill>
                <a:ea typeface="宋体" charset="-122"/>
              </a:rPr>
              <a:t>DMARC  </a:t>
            </a:r>
            <a:r>
              <a:rPr lang="zh-CN" altLang="zh-CN" kern="1200" dirty="0">
                <a:solidFill>
                  <a:srgbClr val="FF0000"/>
                </a:solidFill>
                <a:ea typeface="宋体" charset="-122"/>
              </a:rPr>
              <a:t>协议</a:t>
            </a:r>
            <a:r>
              <a:rPr lang="zh-CN" altLang="zh-CN" kern="1200" dirty="0">
                <a:ea typeface="宋体" charset="-122"/>
              </a:rPr>
              <a:t>（</a:t>
            </a:r>
            <a:r>
              <a:rPr lang="en-US" altLang="zh-CN" kern="1200" dirty="0">
                <a:ea typeface="宋体" charset="-122"/>
              </a:rPr>
              <a:t>RFC 7489, …</a:t>
            </a:r>
            <a:r>
              <a:rPr lang="zh-CN" altLang="zh-CN" kern="1200" dirty="0">
                <a:ea typeface="宋体" charset="-122"/>
              </a:rPr>
              <a:t>）</a:t>
            </a:r>
            <a:endParaRPr lang="zh-CN" altLang="en-US" dirty="0"/>
          </a:p>
        </p:txBody>
      </p:sp>
      <p:sp>
        <p:nvSpPr>
          <p:cNvPr id="3" name="标题 2">
            <a:extLst>
              <a:ext uri="{FF2B5EF4-FFF2-40B4-BE49-F238E27FC236}">
                <a16:creationId xmlns:a16="http://schemas.microsoft.com/office/drawing/2014/main" id="{587D0978-4E14-4C4A-B0C3-6E277B6398F3}"/>
              </a:ext>
            </a:extLst>
          </p:cNvPr>
          <p:cNvSpPr>
            <a:spLocks noGrp="1"/>
          </p:cNvSpPr>
          <p:nvPr>
            <p:ph type="title"/>
          </p:nvPr>
        </p:nvSpPr>
        <p:spPr/>
        <p:txBody>
          <a:bodyPr/>
          <a:lstStyle/>
          <a:p>
            <a:r>
              <a:rPr lang="zh-CN" altLang="en-US" dirty="0"/>
              <a:t>电子邮件安全</a:t>
            </a:r>
          </a:p>
        </p:txBody>
      </p:sp>
      <p:pic>
        <p:nvPicPr>
          <p:cNvPr id="4" name="图片 3">
            <a:extLst>
              <a:ext uri="{FF2B5EF4-FFF2-40B4-BE49-F238E27FC236}">
                <a16:creationId xmlns:a16="http://schemas.microsoft.com/office/drawing/2014/main" id="{6E93C7E7-FD52-49D1-B9ED-E05CFB519022}"/>
              </a:ext>
            </a:extLst>
          </p:cNvPr>
          <p:cNvPicPr>
            <a:picLocks noChangeAspect="1"/>
          </p:cNvPicPr>
          <p:nvPr/>
        </p:nvPicPr>
        <p:blipFill>
          <a:blip r:embed="rId3"/>
          <a:stretch>
            <a:fillRect/>
          </a:stretch>
        </p:blipFill>
        <p:spPr>
          <a:xfrm>
            <a:off x="628649" y="2121937"/>
            <a:ext cx="7886700" cy="3733800"/>
          </a:xfrm>
          <a:prstGeom prst="rect">
            <a:avLst/>
          </a:prstGeom>
          <a:ln>
            <a:solidFill>
              <a:schemeClr val="tx1"/>
            </a:solidFill>
          </a:ln>
        </p:spPr>
      </p:pic>
    </p:spTree>
    <p:extLst>
      <p:ext uri="{BB962C8B-B14F-4D97-AF65-F5344CB8AC3E}">
        <p14:creationId xmlns:p14="http://schemas.microsoft.com/office/powerpoint/2010/main" val="270219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6451" y="1101725"/>
            <a:ext cx="8258081" cy="5034896"/>
          </a:xfrm>
        </p:spPr>
        <p:txBody>
          <a:bodyPr/>
          <a:lstStyle/>
          <a:p>
            <a:pPr>
              <a:lnSpc>
                <a:spcPct val="150000"/>
              </a:lnSpc>
              <a:spcBef>
                <a:spcPts val="0"/>
              </a:spcBef>
            </a:pPr>
            <a:r>
              <a:rPr lang="en-US" altLang="zh-CN" sz="2800" dirty="0"/>
              <a:t>PGP</a:t>
            </a:r>
            <a:r>
              <a:rPr lang="zh-CN" altLang="en-US" sz="2800" dirty="0"/>
              <a:t>使用的公开密码算法、对称密码算法、安全散列函数的安全性问题</a:t>
            </a:r>
            <a:endParaRPr lang="en-US" altLang="zh-CN" sz="2800" dirty="0"/>
          </a:p>
          <a:p>
            <a:pPr lvl="1">
              <a:lnSpc>
                <a:spcPct val="150000"/>
              </a:lnSpc>
              <a:spcBef>
                <a:spcPts val="0"/>
              </a:spcBef>
            </a:pPr>
            <a:r>
              <a:rPr lang="en-US" altLang="zh-CN" dirty="0"/>
              <a:t>2019.10</a:t>
            </a:r>
            <a:r>
              <a:rPr lang="zh-CN" altLang="en-US" dirty="0"/>
              <a:t>，密码学家</a:t>
            </a:r>
            <a:r>
              <a:rPr lang="en-US" altLang="zh-CN" dirty="0" err="1"/>
              <a:t>Gaëtan</a:t>
            </a:r>
            <a:r>
              <a:rPr lang="en-US" altLang="zh-CN" dirty="0"/>
              <a:t> </a:t>
            </a:r>
            <a:r>
              <a:rPr lang="en-US" altLang="zh-CN" dirty="0" err="1"/>
              <a:t>Leurent</a:t>
            </a:r>
            <a:r>
              <a:rPr lang="zh-CN" altLang="en-US" dirty="0"/>
              <a:t>和</a:t>
            </a:r>
            <a:r>
              <a:rPr lang="en-US" altLang="zh-CN" dirty="0"/>
              <a:t>Thomas </a:t>
            </a:r>
            <a:r>
              <a:rPr lang="en-US" altLang="zh-CN" dirty="0" err="1"/>
              <a:t>Peyrin</a:t>
            </a:r>
            <a:r>
              <a:rPr lang="zh-CN" altLang="en-US" dirty="0"/>
              <a:t>宣布对</a:t>
            </a:r>
            <a:r>
              <a:rPr lang="en-US" altLang="zh-CN" dirty="0"/>
              <a:t>SHA-1</a:t>
            </a:r>
            <a:r>
              <a:rPr lang="zh-CN" altLang="en-US" dirty="0"/>
              <a:t>计算出第一个选择前缀冲突，并选择</a:t>
            </a:r>
            <a:r>
              <a:rPr lang="en-US" altLang="zh-CN" dirty="0"/>
              <a:t>PGP/</a:t>
            </a:r>
            <a:r>
              <a:rPr lang="en-US" altLang="zh-CN" dirty="0" err="1"/>
              <a:t>GnuPG</a:t>
            </a:r>
            <a:r>
              <a:rPr lang="zh-CN" altLang="en-US" dirty="0"/>
              <a:t>信任网络来演示</a:t>
            </a:r>
            <a:r>
              <a:rPr lang="en-US" altLang="zh-CN" dirty="0"/>
              <a:t>SHA-1</a:t>
            </a:r>
            <a:r>
              <a:rPr lang="zh-CN" altLang="en-US" dirty="0"/>
              <a:t>的前缀冲突攻击</a:t>
            </a:r>
            <a:endParaRPr lang="en-US" altLang="zh-CN" dirty="0"/>
          </a:p>
          <a:p>
            <a:pPr lvl="1">
              <a:lnSpc>
                <a:spcPct val="150000"/>
              </a:lnSpc>
              <a:spcBef>
                <a:spcPts val="0"/>
              </a:spcBef>
            </a:pPr>
            <a:r>
              <a:rPr lang="en-US" altLang="zh-CN" dirty="0" err="1"/>
              <a:t>GnuPG</a:t>
            </a:r>
            <a:r>
              <a:rPr lang="en-US" altLang="zh-CN" dirty="0"/>
              <a:t> 2.2.18</a:t>
            </a:r>
            <a:r>
              <a:rPr lang="zh-CN" altLang="en-US" dirty="0"/>
              <a:t>（</a:t>
            </a:r>
            <a:r>
              <a:rPr lang="en-US" altLang="zh-CN" dirty="0"/>
              <a:t>2019.11.25</a:t>
            </a:r>
            <a:r>
              <a:rPr lang="zh-CN" altLang="en-US" dirty="0"/>
              <a:t>发布）：对</a:t>
            </a:r>
            <a:r>
              <a:rPr lang="en-US" altLang="zh-CN" dirty="0"/>
              <a:t>2019-01-19</a:t>
            </a:r>
            <a:r>
              <a:rPr lang="zh-CN" altLang="en-US" dirty="0"/>
              <a:t>之后基于</a:t>
            </a:r>
            <a:r>
              <a:rPr lang="en-US" altLang="zh-CN" dirty="0"/>
              <a:t>SHA-1</a:t>
            </a:r>
            <a:r>
              <a:rPr lang="zh-CN" altLang="en-US" dirty="0"/>
              <a:t>创建的身份签名视为无效</a:t>
            </a:r>
          </a:p>
        </p:txBody>
      </p:sp>
      <p:sp>
        <p:nvSpPr>
          <p:cNvPr id="3" name="标题 2"/>
          <p:cNvSpPr>
            <a:spLocks noGrp="1"/>
          </p:cNvSpPr>
          <p:nvPr>
            <p:ph type="title"/>
          </p:nvPr>
        </p:nvSpPr>
        <p:spPr/>
        <p:txBody>
          <a:bodyPr/>
          <a:lstStyle/>
          <a:p>
            <a:r>
              <a:rPr lang="en-US" altLang="zh-CN" dirty="0"/>
              <a:t>PGP</a:t>
            </a:r>
            <a:r>
              <a:rPr lang="zh-CN" altLang="en-US" dirty="0"/>
              <a:t>安全性</a:t>
            </a:r>
          </a:p>
        </p:txBody>
      </p:sp>
      <p:pic>
        <p:nvPicPr>
          <p:cNvPr id="4" name="图片 3"/>
          <p:cNvPicPr>
            <a:picLocks noChangeAspect="1"/>
          </p:cNvPicPr>
          <p:nvPr/>
        </p:nvPicPr>
        <p:blipFill>
          <a:blip r:embed="rId3"/>
          <a:stretch>
            <a:fillRect/>
          </a:stretch>
        </p:blipFill>
        <p:spPr>
          <a:xfrm>
            <a:off x="1437217" y="1620246"/>
            <a:ext cx="5793316" cy="3760787"/>
          </a:xfrm>
          <a:prstGeom prst="rect">
            <a:avLst/>
          </a:prstGeom>
          <a:ln>
            <a:solidFill>
              <a:srgbClr val="FF0000"/>
            </a:solidFill>
          </a:ln>
        </p:spPr>
      </p:pic>
    </p:spTree>
    <p:extLst>
      <p:ext uri="{BB962C8B-B14F-4D97-AF65-F5344CB8AC3E}">
        <p14:creationId xmlns:p14="http://schemas.microsoft.com/office/powerpoint/2010/main" val="226325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8165" y="876300"/>
            <a:ext cx="5309756" cy="5146675"/>
          </a:xfrm>
        </p:spPr>
      </p:pic>
      <p:sp>
        <p:nvSpPr>
          <p:cNvPr id="3" name="标题 2"/>
          <p:cNvSpPr>
            <a:spLocks noGrp="1"/>
          </p:cNvSpPr>
          <p:nvPr>
            <p:ph type="title"/>
          </p:nvPr>
        </p:nvSpPr>
        <p:spPr>
          <a:xfrm>
            <a:off x="1218671" y="92075"/>
            <a:ext cx="7793037" cy="958850"/>
          </a:xfrm>
        </p:spPr>
        <p:txBody>
          <a:bodyPr/>
          <a:lstStyle/>
          <a:p>
            <a:r>
              <a:rPr lang="zh-CN" altLang="en-US" dirty="0"/>
              <a:t>利用</a:t>
            </a:r>
            <a:r>
              <a:rPr lang="en-US" altLang="zh-CN" dirty="0"/>
              <a:t>SHA-1</a:t>
            </a:r>
            <a:r>
              <a:rPr lang="zh-CN" altLang="en-US" dirty="0"/>
              <a:t>冲突伪造证书</a:t>
            </a:r>
          </a:p>
        </p:txBody>
      </p:sp>
      <p:pic>
        <p:nvPicPr>
          <p:cNvPr id="5" name="图片 4"/>
          <p:cNvPicPr>
            <a:picLocks noChangeAspect="1"/>
          </p:cNvPicPr>
          <p:nvPr/>
        </p:nvPicPr>
        <p:blipFill>
          <a:blip r:embed="rId4"/>
          <a:stretch>
            <a:fillRect/>
          </a:stretch>
        </p:blipFill>
        <p:spPr>
          <a:xfrm>
            <a:off x="964671" y="5848350"/>
            <a:ext cx="7515225" cy="1009650"/>
          </a:xfrm>
          <a:prstGeom prst="rect">
            <a:avLst/>
          </a:prstGeom>
        </p:spPr>
      </p:pic>
    </p:spTree>
    <p:extLst>
      <p:ext uri="{BB962C8B-B14F-4D97-AF65-F5344CB8AC3E}">
        <p14:creationId xmlns:p14="http://schemas.microsoft.com/office/powerpoint/2010/main" val="27582141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利用</a:t>
            </a:r>
            <a:r>
              <a:rPr lang="en-US" altLang="zh-CN" dirty="0"/>
              <a:t>SHA-1</a:t>
            </a:r>
            <a:r>
              <a:rPr lang="zh-CN" altLang="en-US" dirty="0"/>
              <a:t>冲突伪造证书</a:t>
            </a:r>
          </a:p>
        </p:txBody>
      </p:sp>
      <p:sp>
        <p:nvSpPr>
          <p:cNvPr id="2" name="内容占位符 1"/>
          <p:cNvSpPr>
            <a:spLocks noGrp="1"/>
          </p:cNvSpPr>
          <p:nvPr>
            <p:ph idx="1"/>
          </p:nvPr>
        </p:nvSpPr>
        <p:spPr/>
        <p:txBody>
          <a:bodyPr/>
          <a:lstStyle/>
          <a:p>
            <a:endParaRPr lang="zh-CN" altLang="en-US"/>
          </a:p>
        </p:txBody>
      </p:sp>
      <p:pic>
        <p:nvPicPr>
          <p:cNvPr id="5" name="图片 4"/>
          <p:cNvPicPr>
            <a:picLocks noChangeAspect="1"/>
          </p:cNvPicPr>
          <p:nvPr/>
        </p:nvPicPr>
        <p:blipFill>
          <a:blip r:embed="rId3"/>
          <a:stretch>
            <a:fillRect/>
          </a:stretch>
        </p:blipFill>
        <p:spPr>
          <a:xfrm>
            <a:off x="1144323" y="1852613"/>
            <a:ext cx="6801380" cy="3517899"/>
          </a:xfrm>
          <a:prstGeom prst="rect">
            <a:avLst/>
          </a:prstGeom>
          <a:ln>
            <a:solidFill>
              <a:schemeClr val="accent1"/>
            </a:solidFill>
          </a:ln>
        </p:spPr>
      </p:pic>
    </p:spTree>
    <p:extLst>
      <p:ext uri="{BB962C8B-B14F-4D97-AF65-F5344CB8AC3E}">
        <p14:creationId xmlns:p14="http://schemas.microsoft.com/office/powerpoint/2010/main" val="32622214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利用</a:t>
            </a:r>
            <a:r>
              <a:rPr lang="en-US" altLang="zh-CN" dirty="0"/>
              <a:t>SHA-1</a:t>
            </a:r>
            <a:r>
              <a:rPr lang="zh-CN" altLang="en-US" dirty="0"/>
              <a:t>冲突伪造证书</a:t>
            </a:r>
          </a:p>
        </p:txBody>
      </p:sp>
      <p:sp>
        <p:nvSpPr>
          <p:cNvPr id="2" name="内容占位符 1"/>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745705" y="1526055"/>
            <a:ext cx="7598615" cy="4595625"/>
          </a:xfrm>
          <a:prstGeom prst="rect">
            <a:avLst/>
          </a:prstGeom>
          <a:ln>
            <a:solidFill>
              <a:srgbClr val="FF0000"/>
            </a:solidFill>
          </a:ln>
        </p:spPr>
      </p:pic>
    </p:spTree>
    <p:extLst>
      <p:ext uri="{BB962C8B-B14F-4D97-AF65-F5344CB8AC3E}">
        <p14:creationId xmlns:p14="http://schemas.microsoft.com/office/powerpoint/2010/main" val="21660988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利用</a:t>
            </a:r>
            <a:r>
              <a:rPr lang="en-US" altLang="zh-CN" dirty="0"/>
              <a:t>SHA-1</a:t>
            </a:r>
            <a:r>
              <a:rPr lang="zh-CN" altLang="en-US" dirty="0"/>
              <a:t>冲突伪造证书</a:t>
            </a:r>
          </a:p>
        </p:txBody>
      </p:sp>
      <p:pic>
        <p:nvPicPr>
          <p:cNvPr id="4" name="图片 3"/>
          <p:cNvPicPr>
            <a:picLocks noChangeAspect="1"/>
          </p:cNvPicPr>
          <p:nvPr/>
        </p:nvPicPr>
        <p:blipFill>
          <a:blip r:embed="rId2"/>
          <a:stretch>
            <a:fillRect/>
          </a:stretch>
        </p:blipFill>
        <p:spPr>
          <a:xfrm>
            <a:off x="200025" y="1101725"/>
            <a:ext cx="8943975" cy="2597679"/>
          </a:xfrm>
          <a:prstGeom prst="rect">
            <a:avLst/>
          </a:prstGeom>
          <a:ln>
            <a:solidFill>
              <a:srgbClr val="FF0000"/>
            </a:solidFill>
          </a:ln>
        </p:spPr>
      </p:pic>
      <p:pic>
        <p:nvPicPr>
          <p:cNvPr id="5" name="图片 4"/>
          <p:cNvPicPr>
            <a:picLocks noChangeAspect="1"/>
          </p:cNvPicPr>
          <p:nvPr/>
        </p:nvPicPr>
        <p:blipFill>
          <a:blip r:embed="rId3"/>
          <a:stretch>
            <a:fillRect/>
          </a:stretch>
        </p:blipFill>
        <p:spPr>
          <a:xfrm>
            <a:off x="1514474" y="3767639"/>
            <a:ext cx="6315075" cy="2929000"/>
          </a:xfrm>
          <a:prstGeom prst="rect">
            <a:avLst/>
          </a:prstGeom>
          <a:ln>
            <a:solidFill>
              <a:schemeClr val="accent1"/>
            </a:solidFill>
          </a:ln>
        </p:spPr>
      </p:pic>
    </p:spTree>
    <p:extLst>
      <p:ext uri="{BB962C8B-B14F-4D97-AF65-F5344CB8AC3E}">
        <p14:creationId xmlns:p14="http://schemas.microsoft.com/office/powerpoint/2010/main" val="9312193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利用</a:t>
            </a:r>
            <a:r>
              <a:rPr lang="en-US" altLang="zh-CN" dirty="0"/>
              <a:t>SHA-1</a:t>
            </a:r>
            <a:r>
              <a:rPr lang="zh-CN" altLang="en-US" dirty="0"/>
              <a:t>冲突伪造证书</a:t>
            </a:r>
          </a:p>
        </p:txBody>
      </p:sp>
      <p:pic>
        <p:nvPicPr>
          <p:cNvPr id="4" name="图片 3"/>
          <p:cNvPicPr>
            <a:picLocks noChangeAspect="1"/>
          </p:cNvPicPr>
          <p:nvPr/>
        </p:nvPicPr>
        <p:blipFill>
          <a:blip r:embed="rId2"/>
          <a:stretch>
            <a:fillRect/>
          </a:stretch>
        </p:blipFill>
        <p:spPr>
          <a:xfrm>
            <a:off x="658814" y="1237129"/>
            <a:ext cx="7772400" cy="4894730"/>
          </a:xfrm>
          <a:prstGeom prst="rect">
            <a:avLst/>
          </a:prstGeom>
          <a:ln>
            <a:solidFill>
              <a:srgbClr val="FF0000"/>
            </a:solidFill>
          </a:ln>
        </p:spPr>
      </p:pic>
    </p:spTree>
    <p:extLst>
      <p:ext uri="{BB962C8B-B14F-4D97-AF65-F5344CB8AC3E}">
        <p14:creationId xmlns:p14="http://schemas.microsoft.com/office/powerpoint/2010/main" val="5545006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利用</a:t>
            </a:r>
            <a:r>
              <a:rPr lang="en-US" altLang="zh-CN" dirty="0"/>
              <a:t>SHA-1</a:t>
            </a:r>
            <a:r>
              <a:rPr lang="zh-CN" altLang="en-US" dirty="0"/>
              <a:t>冲突伪造证书</a:t>
            </a:r>
          </a:p>
        </p:txBody>
      </p:sp>
      <p:pic>
        <p:nvPicPr>
          <p:cNvPr id="7" name="图片 6"/>
          <p:cNvPicPr>
            <a:picLocks noChangeAspect="1"/>
          </p:cNvPicPr>
          <p:nvPr/>
        </p:nvPicPr>
        <p:blipFill>
          <a:blip r:embed="rId2"/>
          <a:stretch>
            <a:fillRect/>
          </a:stretch>
        </p:blipFill>
        <p:spPr>
          <a:xfrm>
            <a:off x="0" y="1101725"/>
            <a:ext cx="5610225" cy="4314825"/>
          </a:xfrm>
          <a:prstGeom prst="rect">
            <a:avLst/>
          </a:prstGeom>
        </p:spPr>
      </p:pic>
      <p:pic>
        <p:nvPicPr>
          <p:cNvPr id="6" name="图片 5"/>
          <p:cNvPicPr>
            <a:picLocks noChangeAspect="1"/>
          </p:cNvPicPr>
          <p:nvPr/>
        </p:nvPicPr>
        <p:blipFill>
          <a:blip r:embed="rId3"/>
          <a:stretch>
            <a:fillRect/>
          </a:stretch>
        </p:blipFill>
        <p:spPr>
          <a:xfrm>
            <a:off x="3429000" y="1997605"/>
            <a:ext cx="5715000" cy="4676775"/>
          </a:xfrm>
          <a:prstGeom prst="rect">
            <a:avLst/>
          </a:prstGeom>
        </p:spPr>
      </p:pic>
    </p:spTree>
    <p:extLst>
      <p:ext uri="{BB962C8B-B14F-4D97-AF65-F5344CB8AC3E}">
        <p14:creationId xmlns:p14="http://schemas.microsoft.com/office/powerpoint/2010/main" val="1570193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利用</a:t>
            </a:r>
            <a:r>
              <a:rPr lang="en-US" altLang="zh-CN" dirty="0"/>
              <a:t>SHA-1</a:t>
            </a:r>
            <a:r>
              <a:rPr lang="zh-CN" altLang="en-US" dirty="0"/>
              <a:t>冲突伪造证书</a:t>
            </a:r>
          </a:p>
        </p:txBody>
      </p:sp>
      <p:sp>
        <p:nvSpPr>
          <p:cNvPr id="2" name="内容占位符 1"/>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658813" y="1704975"/>
            <a:ext cx="7909452" cy="3813175"/>
          </a:xfrm>
          <a:prstGeom prst="rect">
            <a:avLst/>
          </a:prstGeom>
        </p:spPr>
      </p:pic>
    </p:spTree>
    <p:extLst>
      <p:ext uri="{BB962C8B-B14F-4D97-AF65-F5344CB8AC3E}">
        <p14:creationId xmlns:p14="http://schemas.microsoft.com/office/powerpoint/2010/main" val="1388816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64F5728-B7DB-4598-BDC9-A3EDD2B6D0E7}"/>
              </a:ext>
            </a:extLst>
          </p:cNvPr>
          <p:cNvSpPr>
            <a:spLocks noGrp="1"/>
          </p:cNvSpPr>
          <p:nvPr>
            <p:ph idx="1"/>
          </p:nvPr>
        </p:nvSpPr>
        <p:spPr>
          <a:xfrm>
            <a:off x="1320800" y="2429302"/>
            <a:ext cx="6734629" cy="1801504"/>
          </a:xfrm>
        </p:spPr>
        <p:txBody>
          <a:bodyPr/>
          <a:lstStyle/>
          <a:p>
            <a:pPr marL="0" indent="0">
              <a:buNone/>
            </a:pPr>
            <a:endParaRPr lang="en-US" altLang="zh-CN" sz="4400" dirty="0">
              <a:solidFill>
                <a:srgbClr val="FF0000"/>
              </a:solidFill>
            </a:endParaRPr>
          </a:p>
          <a:p>
            <a:pPr marL="0" indent="0">
              <a:buNone/>
            </a:pPr>
            <a:r>
              <a:rPr lang="zh-CN" altLang="en-US" sz="4400" dirty="0">
                <a:solidFill>
                  <a:srgbClr val="FF0000"/>
                </a:solidFill>
              </a:rPr>
              <a:t>二、邮件伪造攻击分析</a:t>
            </a:r>
          </a:p>
        </p:txBody>
      </p:sp>
      <p:sp>
        <p:nvSpPr>
          <p:cNvPr id="3" name="标题 2">
            <a:extLst>
              <a:ext uri="{FF2B5EF4-FFF2-40B4-BE49-F238E27FC236}">
                <a16:creationId xmlns:a16="http://schemas.microsoft.com/office/drawing/2014/main" id="{AB62B6B4-4763-4FB8-99E1-D68B85E9EF64}"/>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8811168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878733E-BD8E-4487-8F55-776F6D612404}"/>
              </a:ext>
            </a:extLst>
          </p:cNvPr>
          <p:cNvSpPr>
            <a:spLocks noGrp="1"/>
          </p:cNvSpPr>
          <p:nvPr>
            <p:ph idx="1"/>
          </p:nvPr>
        </p:nvSpPr>
        <p:spPr/>
        <p:txBody>
          <a:bodyPr/>
          <a:lstStyle/>
          <a:p>
            <a:r>
              <a:rPr lang="zh-CN" altLang="en-US" dirty="0"/>
              <a:t>眼见不一定为实：对电子邮件伪造攻击的大规模分析（</a:t>
            </a:r>
            <a:r>
              <a:rPr lang="en-US" altLang="zh-CN" dirty="0"/>
              <a:t>USENIX Security 21</a:t>
            </a:r>
            <a:r>
              <a:rPr lang="zh-CN" altLang="en-US" dirty="0"/>
              <a:t>）</a:t>
            </a:r>
          </a:p>
          <a:p>
            <a:endParaRPr lang="zh-CN" altLang="en-US" dirty="0"/>
          </a:p>
        </p:txBody>
      </p:sp>
      <p:sp>
        <p:nvSpPr>
          <p:cNvPr id="3" name="标题 2">
            <a:extLst>
              <a:ext uri="{FF2B5EF4-FFF2-40B4-BE49-F238E27FC236}">
                <a16:creationId xmlns:a16="http://schemas.microsoft.com/office/drawing/2014/main" id="{F95D8910-3DA4-481E-9A4C-F02BD12865DA}"/>
              </a:ext>
            </a:extLst>
          </p:cNvPr>
          <p:cNvSpPr>
            <a:spLocks noGrp="1"/>
          </p:cNvSpPr>
          <p:nvPr>
            <p:ph type="title"/>
          </p:nvPr>
        </p:nvSpPr>
        <p:spPr/>
        <p:txBody>
          <a:bodyPr/>
          <a:lstStyle/>
          <a:p>
            <a:r>
              <a:rPr lang="zh-CN" altLang="en-US" dirty="0"/>
              <a:t>拓展：邮件伪造攻击分析</a:t>
            </a:r>
          </a:p>
        </p:txBody>
      </p:sp>
      <p:pic>
        <p:nvPicPr>
          <p:cNvPr id="4" name="图片 3">
            <a:extLst>
              <a:ext uri="{FF2B5EF4-FFF2-40B4-BE49-F238E27FC236}">
                <a16:creationId xmlns:a16="http://schemas.microsoft.com/office/drawing/2014/main" id="{30B103D2-FE36-4B80-891D-B4D44E67AC0F}"/>
              </a:ext>
            </a:extLst>
          </p:cNvPr>
          <p:cNvPicPr>
            <a:picLocks noChangeAspect="1"/>
          </p:cNvPicPr>
          <p:nvPr/>
        </p:nvPicPr>
        <p:blipFill>
          <a:blip r:embed="rId3"/>
          <a:stretch>
            <a:fillRect/>
          </a:stretch>
        </p:blipFill>
        <p:spPr>
          <a:xfrm>
            <a:off x="1150938" y="3270963"/>
            <a:ext cx="6362700" cy="1771650"/>
          </a:xfrm>
          <a:prstGeom prst="rect">
            <a:avLst/>
          </a:prstGeom>
          <a:ln>
            <a:solidFill>
              <a:srgbClr val="FF0000"/>
            </a:solidFill>
          </a:ln>
        </p:spPr>
      </p:pic>
    </p:spTree>
    <p:extLst>
      <p:ext uri="{BB962C8B-B14F-4D97-AF65-F5344CB8AC3E}">
        <p14:creationId xmlns:p14="http://schemas.microsoft.com/office/powerpoint/2010/main" val="1299597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5B8C9E7-4D31-4086-8F85-7DEEA375E779}"/>
              </a:ext>
            </a:extLst>
          </p:cNvPr>
          <p:cNvSpPr>
            <a:spLocks noGrp="1"/>
          </p:cNvSpPr>
          <p:nvPr>
            <p:ph idx="1"/>
          </p:nvPr>
        </p:nvSpPr>
        <p:spPr>
          <a:xfrm>
            <a:off x="507919" y="1371600"/>
            <a:ext cx="7772400" cy="4114800"/>
          </a:xfrm>
        </p:spPr>
        <p:txBody>
          <a:bodyPr/>
          <a:lstStyle/>
          <a:p>
            <a:r>
              <a:rPr lang="zh-CN" altLang="en-US" dirty="0"/>
              <a:t>安全措施：</a:t>
            </a:r>
            <a:r>
              <a:rPr lang="en-US" altLang="zh-CN" dirty="0"/>
              <a:t>SPF</a:t>
            </a:r>
            <a:r>
              <a:rPr lang="zh-CN" altLang="en-US" dirty="0"/>
              <a:t>、</a:t>
            </a:r>
            <a:r>
              <a:rPr lang="en-US" altLang="zh-CN" dirty="0"/>
              <a:t>DKIM </a:t>
            </a:r>
            <a:r>
              <a:rPr lang="zh-CN" altLang="en-US" dirty="0"/>
              <a:t>与 </a:t>
            </a:r>
            <a:r>
              <a:rPr lang="en-US" altLang="zh-CN" dirty="0"/>
              <a:t>DMARC</a:t>
            </a:r>
          </a:p>
          <a:p>
            <a:endParaRPr lang="zh-CN" altLang="en-US" dirty="0"/>
          </a:p>
        </p:txBody>
      </p:sp>
      <p:sp>
        <p:nvSpPr>
          <p:cNvPr id="3" name="标题 2">
            <a:extLst>
              <a:ext uri="{FF2B5EF4-FFF2-40B4-BE49-F238E27FC236}">
                <a16:creationId xmlns:a16="http://schemas.microsoft.com/office/drawing/2014/main" id="{9BB550B3-977B-4E03-A7CB-1D21FAF0E25C}"/>
              </a:ext>
            </a:extLst>
          </p:cNvPr>
          <p:cNvSpPr>
            <a:spLocks noGrp="1"/>
          </p:cNvSpPr>
          <p:nvPr>
            <p:ph type="title"/>
          </p:nvPr>
        </p:nvSpPr>
        <p:spPr/>
        <p:txBody>
          <a:bodyPr/>
          <a:lstStyle/>
          <a:p>
            <a:r>
              <a:rPr lang="zh-CN" altLang="en-US" dirty="0"/>
              <a:t>电子邮件安全</a:t>
            </a:r>
          </a:p>
        </p:txBody>
      </p:sp>
      <p:grpSp>
        <p:nvGrpSpPr>
          <p:cNvPr id="15" name="组合 14">
            <a:extLst>
              <a:ext uri="{FF2B5EF4-FFF2-40B4-BE49-F238E27FC236}">
                <a16:creationId xmlns:a16="http://schemas.microsoft.com/office/drawing/2014/main" id="{C654A10A-A633-49D5-8B7E-313D5FB3969D}"/>
              </a:ext>
            </a:extLst>
          </p:cNvPr>
          <p:cNvGrpSpPr/>
          <p:nvPr/>
        </p:nvGrpSpPr>
        <p:grpSpPr>
          <a:xfrm>
            <a:off x="3400425" y="2691475"/>
            <a:ext cx="5743575" cy="2800350"/>
            <a:chOff x="2788595" y="2909840"/>
            <a:chExt cx="5743575" cy="2800350"/>
          </a:xfrm>
        </p:grpSpPr>
        <p:pic>
          <p:nvPicPr>
            <p:cNvPr id="4" name="图片 3">
              <a:extLst>
                <a:ext uri="{FF2B5EF4-FFF2-40B4-BE49-F238E27FC236}">
                  <a16:creationId xmlns:a16="http://schemas.microsoft.com/office/drawing/2014/main" id="{35D0EEE8-660C-492B-8C15-4BCF76383B7D}"/>
                </a:ext>
              </a:extLst>
            </p:cNvPr>
            <p:cNvPicPr>
              <a:picLocks noChangeAspect="1"/>
            </p:cNvPicPr>
            <p:nvPr/>
          </p:nvPicPr>
          <p:blipFill>
            <a:blip r:embed="rId3"/>
            <a:stretch>
              <a:fillRect/>
            </a:stretch>
          </p:blipFill>
          <p:spPr>
            <a:xfrm>
              <a:off x="2788595" y="2909840"/>
              <a:ext cx="5743575" cy="2800350"/>
            </a:xfrm>
            <a:prstGeom prst="rect">
              <a:avLst/>
            </a:prstGeom>
            <a:ln>
              <a:solidFill>
                <a:schemeClr val="tx1"/>
              </a:solidFill>
            </a:ln>
          </p:spPr>
        </p:pic>
        <p:cxnSp>
          <p:nvCxnSpPr>
            <p:cNvPr id="13" name="直接连接符 12">
              <a:extLst>
                <a:ext uri="{FF2B5EF4-FFF2-40B4-BE49-F238E27FC236}">
                  <a16:creationId xmlns:a16="http://schemas.microsoft.com/office/drawing/2014/main" id="{711FBCBE-9DC1-428B-935A-F371412E0FDE}"/>
                </a:ext>
              </a:extLst>
            </p:cNvPr>
            <p:cNvCxnSpPr/>
            <p:nvPr/>
          </p:nvCxnSpPr>
          <p:spPr bwMode="auto">
            <a:xfrm>
              <a:off x="4761220" y="4954967"/>
              <a:ext cx="2735248"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grpSp>
      <p:grpSp>
        <p:nvGrpSpPr>
          <p:cNvPr id="12" name="组合 11">
            <a:extLst>
              <a:ext uri="{FF2B5EF4-FFF2-40B4-BE49-F238E27FC236}">
                <a16:creationId xmlns:a16="http://schemas.microsoft.com/office/drawing/2014/main" id="{84B5D983-0D1A-4E4D-B310-788827035095}"/>
              </a:ext>
            </a:extLst>
          </p:cNvPr>
          <p:cNvGrpSpPr/>
          <p:nvPr/>
        </p:nvGrpSpPr>
        <p:grpSpPr>
          <a:xfrm>
            <a:off x="164734" y="2143788"/>
            <a:ext cx="5208316" cy="3895725"/>
            <a:chOff x="2370931" y="2225676"/>
            <a:chExt cx="5353050" cy="3895725"/>
          </a:xfrm>
        </p:grpSpPr>
        <p:pic>
          <p:nvPicPr>
            <p:cNvPr id="6" name="图片 5">
              <a:extLst>
                <a:ext uri="{FF2B5EF4-FFF2-40B4-BE49-F238E27FC236}">
                  <a16:creationId xmlns:a16="http://schemas.microsoft.com/office/drawing/2014/main" id="{5D5351FC-100D-451A-BD2A-3AF61464F506}"/>
                </a:ext>
              </a:extLst>
            </p:cNvPr>
            <p:cNvPicPr>
              <a:picLocks noChangeAspect="1"/>
            </p:cNvPicPr>
            <p:nvPr/>
          </p:nvPicPr>
          <p:blipFill>
            <a:blip r:embed="rId4"/>
            <a:stretch>
              <a:fillRect/>
            </a:stretch>
          </p:blipFill>
          <p:spPr>
            <a:xfrm>
              <a:off x="2370931" y="2225676"/>
              <a:ext cx="5353050" cy="3895725"/>
            </a:xfrm>
            <a:prstGeom prst="rect">
              <a:avLst/>
            </a:prstGeom>
            <a:ln>
              <a:solidFill>
                <a:schemeClr val="tx1"/>
              </a:solidFill>
            </a:ln>
          </p:spPr>
        </p:pic>
        <p:cxnSp>
          <p:nvCxnSpPr>
            <p:cNvPr id="8" name="直接连接符 7">
              <a:extLst>
                <a:ext uri="{FF2B5EF4-FFF2-40B4-BE49-F238E27FC236}">
                  <a16:creationId xmlns:a16="http://schemas.microsoft.com/office/drawing/2014/main" id="{C0EF5AF6-8B1F-4C62-89B5-8CB6BF61986A}"/>
                </a:ext>
              </a:extLst>
            </p:cNvPr>
            <p:cNvCxnSpPr>
              <a:cxnSpLocks/>
            </p:cNvCxnSpPr>
            <p:nvPr/>
          </p:nvCxnSpPr>
          <p:spPr bwMode="auto">
            <a:xfrm>
              <a:off x="2370931" y="3116423"/>
              <a:ext cx="1230685"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10" name="直接连接符 9">
              <a:extLst>
                <a:ext uri="{FF2B5EF4-FFF2-40B4-BE49-F238E27FC236}">
                  <a16:creationId xmlns:a16="http://schemas.microsoft.com/office/drawing/2014/main" id="{AB70678A-6E73-4B38-A256-1C38467E1075}"/>
                </a:ext>
              </a:extLst>
            </p:cNvPr>
            <p:cNvCxnSpPr>
              <a:cxnSpLocks/>
            </p:cNvCxnSpPr>
            <p:nvPr/>
          </p:nvCxnSpPr>
          <p:spPr bwMode="auto">
            <a:xfrm>
              <a:off x="2448687" y="4687073"/>
              <a:ext cx="1563476"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grpSp>
    </p:spTree>
    <p:extLst>
      <p:ext uri="{BB962C8B-B14F-4D97-AF65-F5344CB8AC3E}">
        <p14:creationId xmlns:p14="http://schemas.microsoft.com/office/powerpoint/2010/main" val="265666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55F380F1-E534-41DA-BD3B-02450DCD50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1703108"/>
            <a:ext cx="7772400" cy="3742266"/>
          </a:xfrm>
        </p:spPr>
      </p:pic>
      <p:sp>
        <p:nvSpPr>
          <p:cNvPr id="3" name="标题 2">
            <a:extLst>
              <a:ext uri="{FF2B5EF4-FFF2-40B4-BE49-F238E27FC236}">
                <a16:creationId xmlns:a16="http://schemas.microsoft.com/office/drawing/2014/main" id="{EDBDEE64-15DE-4B9D-832E-7A9C7A98696A}"/>
              </a:ext>
            </a:extLst>
          </p:cNvPr>
          <p:cNvSpPr>
            <a:spLocks noGrp="1"/>
          </p:cNvSpPr>
          <p:nvPr>
            <p:ph type="title"/>
          </p:nvPr>
        </p:nvSpPr>
        <p:spPr/>
        <p:txBody>
          <a:bodyPr/>
          <a:lstStyle/>
          <a:p>
            <a:r>
              <a:rPr lang="zh-CN" altLang="en-US" dirty="0"/>
              <a:t>拓展：邮件伪造攻击分析</a:t>
            </a:r>
          </a:p>
        </p:txBody>
      </p:sp>
    </p:spTree>
    <p:extLst>
      <p:ext uri="{BB962C8B-B14F-4D97-AF65-F5344CB8AC3E}">
        <p14:creationId xmlns:p14="http://schemas.microsoft.com/office/powerpoint/2010/main" val="25160232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5B8C9E7-4D31-4086-8F85-7DEEA375E779}"/>
              </a:ext>
            </a:extLst>
          </p:cNvPr>
          <p:cNvSpPr>
            <a:spLocks noGrp="1"/>
          </p:cNvSpPr>
          <p:nvPr>
            <p:ph idx="1"/>
          </p:nvPr>
        </p:nvSpPr>
        <p:spPr/>
        <p:txBody>
          <a:bodyPr/>
          <a:lstStyle/>
          <a:p>
            <a:r>
              <a:rPr lang="zh-CN" altLang="en-US" dirty="0"/>
              <a:t>目前，最流行的邮件安全扩展协议主要有</a:t>
            </a:r>
            <a:r>
              <a:rPr lang="en-US" altLang="zh-CN" dirty="0"/>
              <a:t>SPF</a:t>
            </a:r>
            <a:r>
              <a:rPr lang="zh-CN" altLang="en-US" dirty="0"/>
              <a:t>、</a:t>
            </a:r>
            <a:r>
              <a:rPr lang="en-US" altLang="zh-CN" dirty="0"/>
              <a:t>DKIM </a:t>
            </a:r>
            <a:r>
              <a:rPr lang="zh-CN" altLang="en-US" dirty="0"/>
              <a:t>与 </a:t>
            </a:r>
            <a:r>
              <a:rPr lang="en-US" altLang="zh-CN" dirty="0"/>
              <a:t>DMARC</a:t>
            </a:r>
          </a:p>
          <a:p>
            <a:endParaRPr lang="zh-CN" altLang="en-US" dirty="0"/>
          </a:p>
        </p:txBody>
      </p:sp>
      <p:sp>
        <p:nvSpPr>
          <p:cNvPr id="3" name="标题 2">
            <a:extLst>
              <a:ext uri="{FF2B5EF4-FFF2-40B4-BE49-F238E27FC236}">
                <a16:creationId xmlns:a16="http://schemas.microsoft.com/office/drawing/2014/main" id="{9BB550B3-977B-4E03-A7CB-1D21FAF0E25C}"/>
              </a:ext>
            </a:extLst>
          </p:cNvPr>
          <p:cNvSpPr>
            <a:spLocks noGrp="1"/>
          </p:cNvSpPr>
          <p:nvPr>
            <p:ph type="title"/>
          </p:nvPr>
        </p:nvSpPr>
        <p:spPr/>
        <p:txBody>
          <a:bodyPr/>
          <a:lstStyle/>
          <a:p>
            <a:r>
              <a:rPr lang="zh-CN" altLang="en-US" dirty="0"/>
              <a:t>拓展：邮件伪造攻击分析</a:t>
            </a:r>
          </a:p>
        </p:txBody>
      </p:sp>
      <p:pic>
        <p:nvPicPr>
          <p:cNvPr id="5" name="图片 4">
            <a:extLst>
              <a:ext uri="{FF2B5EF4-FFF2-40B4-BE49-F238E27FC236}">
                <a16:creationId xmlns:a16="http://schemas.microsoft.com/office/drawing/2014/main" id="{59D5783E-4333-4187-A476-07E4C95914F9}"/>
              </a:ext>
            </a:extLst>
          </p:cNvPr>
          <p:cNvPicPr>
            <a:picLocks noChangeAspect="1"/>
          </p:cNvPicPr>
          <p:nvPr/>
        </p:nvPicPr>
        <p:blipFill>
          <a:blip r:embed="rId3"/>
          <a:stretch>
            <a:fillRect/>
          </a:stretch>
        </p:blipFill>
        <p:spPr>
          <a:xfrm>
            <a:off x="931862" y="3041779"/>
            <a:ext cx="7280275" cy="2813796"/>
          </a:xfrm>
          <a:prstGeom prst="rect">
            <a:avLst/>
          </a:prstGeom>
        </p:spPr>
      </p:pic>
    </p:spTree>
    <p:extLst>
      <p:ext uri="{BB962C8B-B14F-4D97-AF65-F5344CB8AC3E}">
        <p14:creationId xmlns:p14="http://schemas.microsoft.com/office/powerpoint/2010/main" val="13744297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5B8C9E7-4D31-4086-8F85-7DEEA375E779}"/>
              </a:ext>
            </a:extLst>
          </p:cNvPr>
          <p:cNvSpPr>
            <a:spLocks noGrp="1"/>
          </p:cNvSpPr>
          <p:nvPr>
            <p:ph idx="1"/>
          </p:nvPr>
        </p:nvSpPr>
        <p:spPr>
          <a:xfrm>
            <a:off x="657225" y="1371600"/>
            <a:ext cx="7772400" cy="4114800"/>
          </a:xfrm>
        </p:spPr>
        <p:txBody>
          <a:bodyPr/>
          <a:lstStyle/>
          <a:p>
            <a:r>
              <a:rPr lang="zh-CN" altLang="en-US" dirty="0"/>
              <a:t>三种攻击模型</a:t>
            </a:r>
          </a:p>
        </p:txBody>
      </p:sp>
      <p:sp>
        <p:nvSpPr>
          <p:cNvPr id="3" name="标题 2">
            <a:extLst>
              <a:ext uri="{FF2B5EF4-FFF2-40B4-BE49-F238E27FC236}">
                <a16:creationId xmlns:a16="http://schemas.microsoft.com/office/drawing/2014/main" id="{9BB550B3-977B-4E03-A7CB-1D21FAF0E25C}"/>
              </a:ext>
            </a:extLst>
          </p:cNvPr>
          <p:cNvSpPr>
            <a:spLocks noGrp="1"/>
          </p:cNvSpPr>
          <p:nvPr>
            <p:ph type="title"/>
          </p:nvPr>
        </p:nvSpPr>
        <p:spPr/>
        <p:txBody>
          <a:bodyPr/>
          <a:lstStyle/>
          <a:p>
            <a:r>
              <a:rPr lang="zh-CN" altLang="en-US" dirty="0"/>
              <a:t>拓展：邮件伪造攻击分析</a:t>
            </a:r>
          </a:p>
        </p:txBody>
      </p:sp>
      <p:pic>
        <p:nvPicPr>
          <p:cNvPr id="5" name="图片 4">
            <a:extLst>
              <a:ext uri="{FF2B5EF4-FFF2-40B4-BE49-F238E27FC236}">
                <a16:creationId xmlns:a16="http://schemas.microsoft.com/office/drawing/2014/main" id="{8B085383-87A3-49AC-A005-0A3053C4E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05" y="1940767"/>
            <a:ext cx="7348440" cy="4350398"/>
          </a:xfrm>
          <a:prstGeom prst="rect">
            <a:avLst/>
          </a:prstGeom>
        </p:spPr>
      </p:pic>
    </p:spTree>
    <p:extLst>
      <p:ext uri="{BB962C8B-B14F-4D97-AF65-F5344CB8AC3E}">
        <p14:creationId xmlns:p14="http://schemas.microsoft.com/office/powerpoint/2010/main" val="15900823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5B8C9E7-4D31-4086-8F85-7DEEA375E779}"/>
              </a:ext>
            </a:extLst>
          </p:cNvPr>
          <p:cNvSpPr>
            <a:spLocks noGrp="1"/>
          </p:cNvSpPr>
          <p:nvPr>
            <p:ph idx="1"/>
          </p:nvPr>
        </p:nvSpPr>
        <p:spPr>
          <a:xfrm>
            <a:off x="657225" y="1371600"/>
            <a:ext cx="7772400" cy="4114800"/>
          </a:xfrm>
        </p:spPr>
        <p:txBody>
          <a:bodyPr/>
          <a:lstStyle/>
          <a:p>
            <a:r>
              <a:rPr lang="en-US" altLang="zh-CN" dirty="0"/>
              <a:t>14</a:t>
            </a:r>
            <a:r>
              <a:rPr lang="zh-CN" altLang="en-US" dirty="0"/>
              <a:t>种攻击方法</a:t>
            </a:r>
          </a:p>
        </p:txBody>
      </p:sp>
      <p:sp>
        <p:nvSpPr>
          <p:cNvPr id="3" name="标题 2">
            <a:extLst>
              <a:ext uri="{FF2B5EF4-FFF2-40B4-BE49-F238E27FC236}">
                <a16:creationId xmlns:a16="http://schemas.microsoft.com/office/drawing/2014/main" id="{9BB550B3-977B-4E03-A7CB-1D21FAF0E25C}"/>
              </a:ext>
            </a:extLst>
          </p:cNvPr>
          <p:cNvSpPr>
            <a:spLocks noGrp="1"/>
          </p:cNvSpPr>
          <p:nvPr>
            <p:ph type="title"/>
          </p:nvPr>
        </p:nvSpPr>
        <p:spPr/>
        <p:txBody>
          <a:bodyPr/>
          <a:lstStyle/>
          <a:p>
            <a:r>
              <a:rPr lang="zh-CN" altLang="en-US" dirty="0"/>
              <a:t>拓展：邮件伪造攻击分析</a:t>
            </a:r>
          </a:p>
        </p:txBody>
      </p:sp>
      <p:pic>
        <p:nvPicPr>
          <p:cNvPr id="6" name="图片 5">
            <a:extLst>
              <a:ext uri="{FF2B5EF4-FFF2-40B4-BE49-F238E27FC236}">
                <a16:creationId xmlns:a16="http://schemas.microsoft.com/office/drawing/2014/main" id="{0B5C5F27-9937-4D93-92FB-6DCE9F5B6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87" y="0"/>
            <a:ext cx="8336226" cy="6858000"/>
          </a:xfrm>
          <a:prstGeom prst="rect">
            <a:avLst/>
          </a:prstGeom>
        </p:spPr>
      </p:pic>
    </p:spTree>
    <p:extLst>
      <p:ext uri="{BB962C8B-B14F-4D97-AF65-F5344CB8AC3E}">
        <p14:creationId xmlns:p14="http://schemas.microsoft.com/office/powerpoint/2010/main" val="31908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5B8C9E7-4D31-4086-8F85-7DEEA375E779}"/>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9BB550B3-977B-4E03-A7CB-1D21FAF0E25C}"/>
              </a:ext>
            </a:extLst>
          </p:cNvPr>
          <p:cNvSpPr>
            <a:spLocks noGrp="1"/>
          </p:cNvSpPr>
          <p:nvPr>
            <p:ph type="title"/>
          </p:nvPr>
        </p:nvSpPr>
        <p:spPr/>
        <p:txBody>
          <a:bodyPr/>
          <a:lstStyle/>
          <a:p>
            <a:r>
              <a:rPr lang="zh-CN" altLang="en-US" dirty="0"/>
              <a:t>拓展：邮件伪造攻击分析</a:t>
            </a:r>
          </a:p>
        </p:txBody>
      </p:sp>
      <p:pic>
        <p:nvPicPr>
          <p:cNvPr id="6" name="图片 5">
            <a:extLst>
              <a:ext uri="{FF2B5EF4-FFF2-40B4-BE49-F238E27FC236}">
                <a16:creationId xmlns:a16="http://schemas.microsoft.com/office/drawing/2014/main" id="{1915E9D9-A3D8-4D73-9CB6-060494AA23DC}"/>
              </a:ext>
            </a:extLst>
          </p:cNvPr>
          <p:cNvPicPr>
            <a:picLocks noChangeAspect="1"/>
          </p:cNvPicPr>
          <p:nvPr/>
        </p:nvPicPr>
        <p:blipFill>
          <a:blip r:embed="rId3"/>
          <a:stretch>
            <a:fillRect/>
          </a:stretch>
        </p:blipFill>
        <p:spPr>
          <a:xfrm>
            <a:off x="1150938" y="259070"/>
            <a:ext cx="6752642" cy="6339859"/>
          </a:xfrm>
          <a:prstGeom prst="rect">
            <a:avLst/>
          </a:prstGeom>
        </p:spPr>
      </p:pic>
    </p:spTree>
    <p:extLst>
      <p:ext uri="{BB962C8B-B14F-4D97-AF65-F5344CB8AC3E}">
        <p14:creationId xmlns:p14="http://schemas.microsoft.com/office/powerpoint/2010/main" val="25067315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5B8C9E7-4D31-4086-8F85-7DEEA375E779}"/>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9BB550B3-977B-4E03-A7CB-1D21FAF0E25C}"/>
              </a:ext>
            </a:extLst>
          </p:cNvPr>
          <p:cNvSpPr>
            <a:spLocks noGrp="1"/>
          </p:cNvSpPr>
          <p:nvPr>
            <p:ph type="title"/>
          </p:nvPr>
        </p:nvSpPr>
        <p:spPr/>
        <p:txBody>
          <a:bodyPr/>
          <a:lstStyle/>
          <a:p>
            <a:r>
              <a:rPr lang="zh-CN" altLang="en-US" dirty="0"/>
              <a:t>拓展：邮件伪造攻击分析</a:t>
            </a:r>
          </a:p>
        </p:txBody>
      </p:sp>
      <p:pic>
        <p:nvPicPr>
          <p:cNvPr id="6" name="图片 5">
            <a:extLst>
              <a:ext uri="{FF2B5EF4-FFF2-40B4-BE49-F238E27FC236}">
                <a16:creationId xmlns:a16="http://schemas.microsoft.com/office/drawing/2014/main" id="{9D9E3448-592F-40DD-9656-542C03DA21DA}"/>
              </a:ext>
            </a:extLst>
          </p:cNvPr>
          <p:cNvPicPr>
            <a:picLocks noChangeAspect="1"/>
          </p:cNvPicPr>
          <p:nvPr/>
        </p:nvPicPr>
        <p:blipFill>
          <a:blip r:embed="rId3"/>
          <a:stretch>
            <a:fillRect/>
          </a:stretch>
        </p:blipFill>
        <p:spPr>
          <a:xfrm>
            <a:off x="830017" y="0"/>
            <a:ext cx="7483965" cy="6858000"/>
          </a:xfrm>
          <a:prstGeom prst="rect">
            <a:avLst/>
          </a:prstGeom>
        </p:spPr>
      </p:pic>
    </p:spTree>
    <p:extLst>
      <p:ext uri="{BB962C8B-B14F-4D97-AF65-F5344CB8AC3E}">
        <p14:creationId xmlns:p14="http://schemas.microsoft.com/office/powerpoint/2010/main" val="42066383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5B8C9E7-4D31-4086-8F85-7DEEA375E779}"/>
              </a:ext>
            </a:extLst>
          </p:cNvPr>
          <p:cNvSpPr>
            <a:spLocks noGrp="1"/>
          </p:cNvSpPr>
          <p:nvPr>
            <p:ph idx="1"/>
          </p:nvPr>
        </p:nvSpPr>
        <p:spPr/>
        <p:txBody>
          <a:bodyPr/>
          <a:lstStyle/>
          <a:p>
            <a:r>
              <a:rPr lang="zh-CN" altLang="en-US" dirty="0"/>
              <a:t>对</a:t>
            </a:r>
            <a:r>
              <a:rPr lang="en-US" altLang="zh-CN" dirty="0"/>
              <a:t>30</a:t>
            </a:r>
            <a:r>
              <a:rPr lang="zh-CN" altLang="en-US" dirty="0"/>
              <a:t>个流行电子邮件服务的测量结果</a:t>
            </a:r>
          </a:p>
        </p:txBody>
      </p:sp>
      <p:sp>
        <p:nvSpPr>
          <p:cNvPr id="3" name="标题 2">
            <a:extLst>
              <a:ext uri="{FF2B5EF4-FFF2-40B4-BE49-F238E27FC236}">
                <a16:creationId xmlns:a16="http://schemas.microsoft.com/office/drawing/2014/main" id="{9BB550B3-977B-4E03-A7CB-1D21FAF0E25C}"/>
              </a:ext>
            </a:extLst>
          </p:cNvPr>
          <p:cNvSpPr>
            <a:spLocks noGrp="1"/>
          </p:cNvSpPr>
          <p:nvPr>
            <p:ph type="title"/>
          </p:nvPr>
        </p:nvSpPr>
        <p:spPr/>
        <p:txBody>
          <a:bodyPr/>
          <a:lstStyle/>
          <a:p>
            <a:r>
              <a:rPr lang="zh-CN" altLang="en-US" dirty="0"/>
              <a:t>拓展：邮件伪造攻击分析</a:t>
            </a:r>
          </a:p>
        </p:txBody>
      </p:sp>
      <p:pic>
        <p:nvPicPr>
          <p:cNvPr id="5" name="图片 4">
            <a:extLst>
              <a:ext uri="{FF2B5EF4-FFF2-40B4-BE49-F238E27FC236}">
                <a16:creationId xmlns:a16="http://schemas.microsoft.com/office/drawing/2014/main" id="{EC239F3D-C29E-454A-AA59-8AA649183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24" y="0"/>
            <a:ext cx="8397551" cy="6858000"/>
          </a:xfrm>
          <a:prstGeom prst="rect">
            <a:avLst/>
          </a:prstGeom>
        </p:spPr>
      </p:pic>
    </p:spTree>
    <p:extLst>
      <p:ext uri="{BB962C8B-B14F-4D97-AF65-F5344CB8AC3E}">
        <p14:creationId xmlns:p14="http://schemas.microsoft.com/office/powerpoint/2010/main" val="386856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5B8C9E7-4D31-4086-8F85-7DEEA375E779}"/>
              </a:ext>
            </a:extLst>
          </p:cNvPr>
          <p:cNvSpPr>
            <a:spLocks noGrp="1"/>
          </p:cNvSpPr>
          <p:nvPr>
            <p:ph idx="1"/>
          </p:nvPr>
        </p:nvSpPr>
        <p:spPr/>
        <p:txBody>
          <a:bodyPr/>
          <a:lstStyle/>
          <a:p>
            <a:r>
              <a:rPr lang="zh-CN" altLang="en-US" dirty="0"/>
              <a:t> 对</a:t>
            </a:r>
            <a:r>
              <a:rPr lang="en-US" altLang="zh-CN" dirty="0"/>
              <a:t>23</a:t>
            </a:r>
            <a:r>
              <a:rPr lang="zh-CN" altLang="en-US" dirty="0"/>
              <a:t>个流行电子邮件客户端的测量结果</a:t>
            </a:r>
          </a:p>
        </p:txBody>
      </p:sp>
      <p:sp>
        <p:nvSpPr>
          <p:cNvPr id="3" name="标题 2">
            <a:extLst>
              <a:ext uri="{FF2B5EF4-FFF2-40B4-BE49-F238E27FC236}">
                <a16:creationId xmlns:a16="http://schemas.microsoft.com/office/drawing/2014/main" id="{9BB550B3-977B-4E03-A7CB-1D21FAF0E25C}"/>
              </a:ext>
            </a:extLst>
          </p:cNvPr>
          <p:cNvSpPr>
            <a:spLocks noGrp="1"/>
          </p:cNvSpPr>
          <p:nvPr>
            <p:ph type="title"/>
          </p:nvPr>
        </p:nvSpPr>
        <p:spPr/>
        <p:txBody>
          <a:bodyPr/>
          <a:lstStyle/>
          <a:p>
            <a:r>
              <a:rPr lang="zh-CN" altLang="en-US" dirty="0"/>
              <a:t>拓展：邮件伪造攻击分析</a:t>
            </a:r>
          </a:p>
        </p:txBody>
      </p:sp>
      <p:pic>
        <p:nvPicPr>
          <p:cNvPr id="5" name="图片 4">
            <a:extLst>
              <a:ext uri="{FF2B5EF4-FFF2-40B4-BE49-F238E27FC236}">
                <a16:creationId xmlns:a16="http://schemas.microsoft.com/office/drawing/2014/main" id="{4F6DF379-DD06-4126-A4E1-21E7E9B99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487" y="0"/>
            <a:ext cx="4951026" cy="6858000"/>
          </a:xfrm>
          <a:prstGeom prst="rect">
            <a:avLst/>
          </a:prstGeom>
        </p:spPr>
      </p:pic>
    </p:spTree>
    <p:extLst>
      <p:ext uri="{BB962C8B-B14F-4D97-AF65-F5344CB8AC3E}">
        <p14:creationId xmlns:p14="http://schemas.microsoft.com/office/powerpoint/2010/main" val="106599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5B8C9E7-4D31-4086-8F85-7DEEA375E779}"/>
              </a:ext>
            </a:extLst>
          </p:cNvPr>
          <p:cNvSpPr>
            <a:spLocks noGrp="1"/>
          </p:cNvSpPr>
          <p:nvPr>
            <p:ph idx="1"/>
          </p:nvPr>
        </p:nvSpPr>
        <p:spPr/>
        <p:txBody>
          <a:bodyPr/>
          <a:lstStyle/>
          <a:p>
            <a:r>
              <a:rPr lang="zh-CN" altLang="en-US" dirty="0"/>
              <a:t>原因分析</a:t>
            </a:r>
            <a:endParaRPr lang="en-US" altLang="zh-CN" dirty="0"/>
          </a:p>
          <a:p>
            <a:pPr lvl="1"/>
            <a:r>
              <a:rPr lang="zh-CN" altLang="en-US" dirty="0"/>
              <a:t>首先：</a:t>
            </a:r>
            <a:r>
              <a:rPr lang="en-US" altLang="zh-CN" dirty="0"/>
              <a:t>SPF</a:t>
            </a:r>
            <a:r>
              <a:rPr lang="zh-CN" altLang="en-US" dirty="0"/>
              <a:t>、</a:t>
            </a:r>
            <a:r>
              <a:rPr lang="en-US" altLang="zh-CN" dirty="0"/>
              <a:t>DKIM</a:t>
            </a:r>
            <a:r>
              <a:rPr lang="zh-CN" altLang="en-US" dirty="0"/>
              <a:t>、</a:t>
            </a:r>
            <a:r>
              <a:rPr lang="en-US" altLang="zh-CN" dirty="0"/>
              <a:t>DMARC</a:t>
            </a:r>
            <a:r>
              <a:rPr lang="zh-CN" altLang="en-US" dirty="0"/>
              <a:t>分别从不同维度进行邮件身份验证</a:t>
            </a:r>
          </a:p>
        </p:txBody>
      </p:sp>
      <p:sp>
        <p:nvSpPr>
          <p:cNvPr id="3" name="标题 2">
            <a:extLst>
              <a:ext uri="{FF2B5EF4-FFF2-40B4-BE49-F238E27FC236}">
                <a16:creationId xmlns:a16="http://schemas.microsoft.com/office/drawing/2014/main" id="{9BB550B3-977B-4E03-A7CB-1D21FAF0E25C}"/>
              </a:ext>
            </a:extLst>
          </p:cNvPr>
          <p:cNvSpPr>
            <a:spLocks noGrp="1"/>
          </p:cNvSpPr>
          <p:nvPr>
            <p:ph type="title"/>
          </p:nvPr>
        </p:nvSpPr>
        <p:spPr/>
        <p:txBody>
          <a:bodyPr/>
          <a:lstStyle/>
          <a:p>
            <a:r>
              <a:rPr lang="zh-CN" altLang="en-US" dirty="0"/>
              <a:t>拓展：邮件伪造攻击分析</a:t>
            </a:r>
          </a:p>
        </p:txBody>
      </p:sp>
      <p:pic>
        <p:nvPicPr>
          <p:cNvPr id="5" name="图片 4">
            <a:extLst>
              <a:ext uri="{FF2B5EF4-FFF2-40B4-BE49-F238E27FC236}">
                <a16:creationId xmlns:a16="http://schemas.microsoft.com/office/drawing/2014/main" id="{56E0723B-FE71-4DD4-BB86-64BFB5844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34" y="3429000"/>
            <a:ext cx="8720041" cy="3022600"/>
          </a:xfrm>
          <a:prstGeom prst="rect">
            <a:avLst/>
          </a:prstGeom>
        </p:spPr>
      </p:pic>
    </p:spTree>
    <p:extLst>
      <p:ext uri="{BB962C8B-B14F-4D97-AF65-F5344CB8AC3E}">
        <p14:creationId xmlns:p14="http://schemas.microsoft.com/office/powerpoint/2010/main" val="1129418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5B8C9E7-4D31-4086-8F85-7DEEA375E779}"/>
              </a:ext>
            </a:extLst>
          </p:cNvPr>
          <p:cNvSpPr>
            <a:spLocks noGrp="1"/>
          </p:cNvSpPr>
          <p:nvPr>
            <p:ph idx="1"/>
          </p:nvPr>
        </p:nvSpPr>
        <p:spPr/>
        <p:txBody>
          <a:bodyPr/>
          <a:lstStyle/>
          <a:p>
            <a:r>
              <a:rPr lang="zh-CN" altLang="en-US" dirty="0"/>
              <a:t>原因分析</a:t>
            </a:r>
            <a:endParaRPr lang="en-US" altLang="zh-CN" dirty="0"/>
          </a:p>
          <a:p>
            <a:pPr lvl="1"/>
            <a:r>
              <a:rPr lang="zh-CN" altLang="en-US" dirty="0"/>
              <a:t>其次：其次，考虑邮件身份验证链中涉及的四个重要角色：发送者、接收者、转发者以及</a:t>
            </a:r>
            <a:r>
              <a:rPr lang="en-US" altLang="zh-CN" dirty="0"/>
              <a:t>UI</a:t>
            </a:r>
            <a:r>
              <a:rPr lang="zh-CN" altLang="en-US" dirty="0"/>
              <a:t>渲染者。在该模型下，每个角色均需承担不同的安全职责。如果任一角色没有提供适当的安全防御解决措施，则整体邮件的真实性便无法保障。</a:t>
            </a:r>
          </a:p>
        </p:txBody>
      </p:sp>
      <p:sp>
        <p:nvSpPr>
          <p:cNvPr id="3" name="标题 2">
            <a:extLst>
              <a:ext uri="{FF2B5EF4-FFF2-40B4-BE49-F238E27FC236}">
                <a16:creationId xmlns:a16="http://schemas.microsoft.com/office/drawing/2014/main" id="{9BB550B3-977B-4E03-A7CB-1D21FAF0E25C}"/>
              </a:ext>
            </a:extLst>
          </p:cNvPr>
          <p:cNvSpPr>
            <a:spLocks noGrp="1"/>
          </p:cNvSpPr>
          <p:nvPr>
            <p:ph type="title"/>
          </p:nvPr>
        </p:nvSpPr>
        <p:spPr/>
        <p:txBody>
          <a:bodyPr/>
          <a:lstStyle/>
          <a:p>
            <a:r>
              <a:rPr lang="zh-CN" altLang="en-US" dirty="0"/>
              <a:t>拓展：邮件伪造攻击分析</a:t>
            </a:r>
          </a:p>
        </p:txBody>
      </p:sp>
    </p:spTree>
    <p:extLst>
      <p:ext uri="{BB962C8B-B14F-4D97-AF65-F5344CB8AC3E}">
        <p14:creationId xmlns:p14="http://schemas.microsoft.com/office/powerpoint/2010/main" val="1689893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a:t>内容提纲</a:t>
            </a:r>
            <a:endParaRPr lang="en-US" altLang="zh-CN">
              <a:solidFill>
                <a:schemeClr val="accent1"/>
              </a:solidFill>
            </a:endParaRPr>
          </a:p>
        </p:txBody>
      </p:sp>
      <p:sp>
        <p:nvSpPr>
          <p:cNvPr id="30723" name="Text Box 3"/>
          <p:cNvSpPr txBox="1">
            <a:spLocks noChangeArrowheads="1"/>
          </p:cNvSpPr>
          <p:nvPr/>
        </p:nvSpPr>
        <p:spPr bwMode="auto">
          <a:xfrm>
            <a:off x="1660525" y="722313"/>
            <a:ext cx="184150" cy="366712"/>
          </a:xfrm>
          <a:prstGeom prst="rect">
            <a:avLst/>
          </a:prstGeom>
          <a:noFill/>
          <a:ln w="9525">
            <a:noFill/>
            <a:miter lim="800000"/>
            <a:headEnd/>
            <a:tailEnd/>
          </a:ln>
        </p:spPr>
        <p:txBody>
          <a:bodyPr wrap="none">
            <a:spAutoFit/>
          </a:bodyPr>
          <a:lstStyle/>
          <a:p>
            <a:endParaRPr lang="zh-CN" altLang="en-US">
              <a:ea typeface="宋体" charset="-122"/>
            </a:endParaRPr>
          </a:p>
        </p:txBody>
      </p:sp>
      <p:sp>
        <p:nvSpPr>
          <p:cNvPr id="30724" name="Line 4"/>
          <p:cNvSpPr>
            <a:spLocks noChangeShapeType="1"/>
          </p:cNvSpPr>
          <p:nvPr/>
        </p:nvSpPr>
        <p:spPr bwMode="gray">
          <a:xfrm>
            <a:off x="1252538" y="3382750"/>
            <a:ext cx="6167437" cy="7937"/>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30725" name="Rectangle 5"/>
          <p:cNvSpPr>
            <a:spLocks noChangeArrowheads="1"/>
          </p:cNvSpPr>
          <p:nvPr/>
        </p:nvSpPr>
        <p:spPr bwMode="gray">
          <a:xfrm rot="3419336">
            <a:off x="979487" y="2806488"/>
            <a:ext cx="479425" cy="520700"/>
          </a:xfrm>
          <a:prstGeom prst="rect">
            <a:avLst/>
          </a:prstGeom>
          <a:solidFill>
            <a:srgbClr val="9369E7"/>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30726" name="Text Box 6"/>
          <p:cNvSpPr txBox="1">
            <a:spLocks noChangeArrowheads="1"/>
          </p:cNvSpPr>
          <p:nvPr/>
        </p:nvSpPr>
        <p:spPr bwMode="gray">
          <a:xfrm>
            <a:off x="1785938" y="2769975"/>
            <a:ext cx="5346700" cy="579437"/>
          </a:xfrm>
          <a:prstGeom prst="rect">
            <a:avLst/>
          </a:prstGeom>
          <a:solidFill>
            <a:srgbClr val="FF6600"/>
          </a:solidFill>
          <a:ln w="9525" algn="ctr">
            <a:noFill/>
            <a:miter lim="800000"/>
            <a:headEnd/>
            <a:tailEnd/>
          </a:ln>
        </p:spPr>
        <p:txBody>
          <a:bodyPr wrap="square">
            <a:spAutoFit/>
          </a:bodyPr>
          <a:lstStyle>
            <a:defPPr>
              <a:defRPr lang="zh-CN"/>
            </a:defPPr>
            <a:lvl1pPr eaLnBrk="0" hangingPunct="0">
              <a:defRPr sz="3200">
                <a:solidFill>
                  <a:srgbClr val="000000"/>
                </a:solidFill>
                <a:latin typeface="Times New Roman" panose="02020603050405020304" pitchFamily="18" charset="0"/>
                <a:ea typeface="黑体" panose="02010609060101010101" pitchFamily="49" charset="-122"/>
              </a:defRPr>
            </a:lvl1pPr>
          </a:lstStyle>
          <a:p>
            <a:r>
              <a:rPr lang="zh-CN" altLang="en-US" dirty="0"/>
              <a:t>安全电子邮件标准</a:t>
            </a:r>
            <a:r>
              <a:rPr lang="en-US" altLang="zh-CN" dirty="0"/>
              <a:t>PGP</a:t>
            </a:r>
            <a:endParaRPr lang="zh-CN" altLang="en-US" dirty="0"/>
          </a:p>
        </p:txBody>
      </p:sp>
      <p:sp>
        <p:nvSpPr>
          <p:cNvPr id="30727" name="Text Box 7"/>
          <p:cNvSpPr txBox="1">
            <a:spLocks noChangeArrowheads="1"/>
          </p:cNvSpPr>
          <p:nvPr/>
        </p:nvSpPr>
        <p:spPr bwMode="gray">
          <a:xfrm>
            <a:off x="1057275" y="2838237"/>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2</a:t>
            </a:r>
          </a:p>
        </p:txBody>
      </p:sp>
      <p:sp>
        <p:nvSpPr>
          <p:cNvPr id="30728" name="Rectangle 8"/>
          <p:cNvSpPr>
            <a:spLocks noChangeArrowheads="1"/>
          </p:cNvSpPr>
          <p:nvPr/>
        </p:nvSpPr>
        <p:spPr bwMode="gray">
          <a:xfrm rot="3419336">
            <a:off x="973137" y="3884896"/>
            <a:ext cx="479425" cy="520700"/>
          </a:xfrm>
          <a:prstGeom prst="rect">
            <a:avLst/>
          </a:prstGeom>
          <a:solidFill>
            <a:srgbClr val="669900"/>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30729" name="Text Box 9"/>
          <p:cNvSpPr txBox="1">
            <a:spLocks noChangeArrowheads="1"/>
          </p:cNvSpPr>
          <p:nvPr/>
        </p:nvSpPr>
        <p:spPr bwMode="gray">
          <a:xfrm>
            <a:off x="1779588" y="3848383"/>
            <a:ext cx="5497512" cy="579438"/>
          </a:xfrm>
          <a:prstGeom prst="rect">
            <a:avLst/>
          </a:prstGeom>
          <a:noFill/>
          <a:ln w="9525" algn="ctr">
            <a:noFill/>
            <a:miter lim="800000"/>
            <a:headEnd/>
            <a:tailEnd/>
          </a:ln>
        </p:spPr>
        <p:txBody>
          <a:bodyPr>
            <a:spAutoFit/>
          </a:bodyPr>
          <a:lstStyle/>
          <a:p>
            <a:pPr eaLnBrk="0" hangingPunct="0"/>
            <a:r>
              <a:rPr lang="en-US" altLang="zh-CN" sz="3200" dirty="0">
                <a:solidFill>
                  <a:srgbClr val="000000"/>
                </a:solidFill>
                <a:latin typeface="Times New Roman" panose="02020603050405020304" pitchFamily="18" charset="0"/>
                <a:cs typeface="Times New Roman" panose="02020603050405020304" pitchFamily="18" charset="0"/>
              </a:rPr>
              <a:t>WebMail</a:t>
            </a:r>
            <a:r>
              <a:rPr lang="zh-CN" altLang="en-US" sz="3200" dirty="0">
                <a:solidFill>
                  <a:srgbClr val="000000"/>
                </a:solidFill>
                <a:latin typeface="Times New Roman" panose="02020603050405020304" pitchFamily="18" charset="0"/>
                <a:cs typeface="Times New Roman" panose="02020603050405020304" pitchFamily="18" charset="0"/>
              </a:rPr>
              <a:t>安全威胁及防范</a:t>
            </a:r>
            <a:endParaRPr lang="zh-CN" altLang="en-US" sz="3200" b="1" dirty="0">
              <a:solidFill>
                <a:srgbClr val="000000"/>
              </a:solidFill>
              <a:latin typeface="Times New Roman" panose="02020603050405020304" pitchFamily="18" charset="0"/>
              <a:cs typeface="Times New Roman" panose="02020603050405020304" pitchFamily="18" charset="0"/>
            </a:endParaRPr>
          </a:p>
        </p:txBody>
      </p:sp>
      <p:sp>
        <p:nvSpPr>
          <p:cNvPr id="30730" name="Text Box 10"/>
          <p:cNvSpPr txBox="1">
            <a:spLocks noChangeArrowheads="1"/>
          </p:cNvSpPr>
          <p:nvPr/>
        </p:nvSpPr>
        <p:spPr bwMode="gray">
          <a:xfrm>
            <a:off x="1050925" y="3916646"/>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3</a:t>
            </a:r>
          </a:p>
        </p:txBody>
      </p:sp>
      <p:sp>
        <p:nvSpPr>
          <p:cNvPr id="30731" name="Line 11"/>
          <p:cNvSpPr>
            <a:spLocks noChangeShapeType="1"/>
          </p:cNvSpPr>
          <p:nvPr/>
        </p:nvSpPr>
        <p:spPr bwMode="gray">
          <a:xfrm>
            <a:off x="1252538" y="4470683"/>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30732" name="Rectangle 12"/>
          <p:cNvSpPr>
            <a:spLocks noChangeArrowheads="1"/>
          </p:cNvSpPr>
          <p:nvPr/>
        </p:nvSpPr>
        <p:spPr bwMode="gray">
          <a:xfrm rot="3419336">
            <a:off x="987425" y="4933469"/>
            <a:ext cx="479425" cy="520700"/>
          </a:xfrm>
          <a:prstGeom prst="rect">
            <a:avLst/>
          </a:prstGeom>
          <a:solidFill>
            <a:srgbClr val="9369E7"/>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30733" name="Text Box 13"/>
          <p:cNvSpPr txBox="1">
            <a:spLocks noChangeArrowheads="1"/>
          </p:cNvSpPr>
          <p:nvPr/>
        </p:nvSpPr>
        <p:spPr bwMode="gray">
          <a:xfrm>
            <a:off x="1785938" y="4912381"/>
            <a:ext cx="5634036" cy="579438"/>
          </a:xfrm>
          <a:prstGeom prst="rect">
            <a:avLst/>
          </a:prstGeom>
          <a:noFill/>
          <a:ln w="9525" algn="ctr">
            <a:noFill/>
            <a:miter lim="800000"/>
            <a:headEnd/>
            <a:tailEnd/>
          </a:ln>
        </p:spPr>
        <p:txBody>
          <a:bodyPr wrap="square">
            <a:spAutoFit/>
          </a:bodyPr>
          <a:lstStyle/>
          <a:p>
            <a:pPr eaLnBrk="0" hangingPunct="0"/>
            <a:r>
              <a:rPr lang="zh-CN" altLang="en-US" sz="3200" dirty="0">
                <a:solidFill>
                  <a:srgbClr val="000000"/>
                </a:solidFill>
              </a:rPr>
              <a:t>垃圾邮件防范</a:t>
            </a:r>
            <a:endParaRPr lang="zh-CN" altLang="en-US" sz="3200" b="1" dirty="0">
              <a:solidFill>
                <a:srgbClr val="000000"/>
              </a:solidFill>
            </a:endParaRPr>
          </a:p>
        </p:txBody>
      </p:sp>
      <p:sp>
        <p:nvSpPr>
          <p:cNvPr id="30734" name="Text Box 14"/>
          <p:cNvSpPr txBox="1">
            <a:spLocks noChangeArrowheads="1"/>
          </p:cNvSpPr>
          <p:nvPr/>
        </p:nvSpPr>
        <p:spPr bwMode="gray">
          <a:xfrm>
            <a:off x="1041400" y="4974744"/>
            <a:ext cx="355600" cy="461962"/>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4</a:t>
            </a:r>
          </a:p>
        </p:txBody>
      </p:sp>
      <p:sp>
        <p:nvSpPr>
          <p:cNvPr id="30735" name="Line 15"/>
          <p:cNvSpPr>
            <a:spLocks noChangeShapeType="1"/>
          </p:cNvSpPr>
          <p:nvPr/>
        </p:nvSpPr>
        <p:spPr bwMode="gray">
          <a:xfrm>
            <a:off x="1262063" y="5542619"/>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30736" name="Rectangle 16"/>
          <p:cNvSpPr>
            <a:spLocks noChangeArrowheads="1"/>
          </p:cNvSpPr>
          <p:nvPr/>
        </p:nvSpPr>
        <p:spPr bwMode="gray">
          <a:xfrm rot="3419336">
            <a:off x="979487" y="1764832"/>
            <a:ext cx="479425" cy="520700"/>
          </a:xfrm>
          <a:prstGeom prst="rect">
            <a:avLst/>
          </a:prstGeom>
          <a:solidFill>
            <a:srgbClr val="669900"/>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30737" name="Text Box 17"/>
          <p:cNvSpPr txBox="1">
            <a:spLocks noChangeArrowheads="1"/>
          </p:cNvSpPr>
          <p:nvPr/>
        </p:nvSpPr>
        <p:spPr bwMode="gray">
          <a:xfrm>
            <a:off x="1785937" y="1728319"/>
            <a:ext cx="5634037" cy="579438"/>
          </a:xfrm>
          <a:prstGeom prst="rect">
            <a:avLst/>
          </a:prstGeom>
          <a:noFill/>
          <a:ln w="9525" algn="ctr">
            <a:noFill/>
            <a:miter lim="800000"/>
            <a:headEnd/>
            <a:tailEnd/>
          </a:ln>
        </p:spPr>
        <p:txBody>
          <a:bodyPr>
            <a:spAutoFit/>
          </a:bodyPr>
          <a:lstStyle>
            <a:defPPr>
              <a:defRPr lang="zh-CN"/>
            </a:defPPr>
            <a:lvl1pPr eaLnBrk="0" hangingPunct="0">
              <a:defRPr sz="3200">
                <a:solidFill>
                  <a:srgbClr val="000000"/>
                </a:solidFill>
                <a:latin typeface="Times New Roman" panose="02020603050405020304" pitchFamily="18" charset="0"/>
                <a:cs typeface="Times New Roman" panose="02020603050405020304" pitchFamily="18" charset="0"/>
              </a:defRPr>
            </a:lvl1pPr>
          </a:lstStyle>
          <a:p>
            <a:r>
              <a:rPr lang="zh-CN" altLang="en-US" dirty="0"/>
              <a:t>电子邮件安全问题</a:t>
            </a:r>
          </a:p>
        </p:txBody>
      </p:sp>
      <p:sp>
        <p:nvSpPr>
          <p:cNvPr id="30738" name="Text Box 18"/>
          <p:cNvSpPr txBox="1">
            <a:spLocks noChangeArrowheads="1"/>
          </p:cNvSpPr>
          <p:nvPr/>
        </p:nvSpPr>
        <p:spPr bwMode="gray">
          <a:xfrm>
            <a:off x="1057275" y="1796582"/>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1</a:t>
            </a:r>
          </a:p>
        </p:txBody>
      </p:sp>
      <p:sp>
        <p:nvSpPr>
          <p:cNvPr id="30739" name="Line 19"/>
          <p:cNvSpPr>
            <a:spLocks noChangeShapeType="1"/>
          </p:cNvSpPr>
          <p:nvPr/>
        </p:nvSpPr>
        <p:spPr bwMode="gray">
          <a:xfrm>
            <a:off x="1252538" y="2386467"/>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Tree>
    <p:extLst>
      <p:ext uri="{BB962C8B-B14F-4D97-AF65-F5344CB8AC3E}">
        <p14:creationId xmlns:p14="http://schemas.microsoft.com/office/powerpoint/2010/main" val="25380577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5B8C9E7-4D31-4086-8F85-7DEEA375E779}"/>
              </a:ext>
            </a:extLst>
          </p:cNvPr>
          <p:cNvSpPr>
            <a:spLocks noGrp="1"/>
          </p:cNvSpPr>
          <p:nvPr>
            <p:ph idx="1"/>
          </p:nvPr>
        </p:nvSpPr>
        <p:spPr>
          <a:xfrm>
            <a:off x="525349" y="1554163"/>
            <a:ext cx="8093301" cy="4678686"/>
          </a:xfrm>
        </p:spPr>
        <p:txBody>
          <a:bodyPr/>
          <a:lstStyle/>
          <a:p>
            <a:r>
              <a:rPr lang="zh-CN" altLang="en-US" dirty="0"/>
              <a:t>原因分析</a:t>
            </a:r>
            <a:endParaRPr lang="en-US" altLang="zh-CN" dirty="0"/>
          </a:p>
          <a:p>
            <a:pPr lvl="1"/>
            <a:r>
              <a:rPr lang="zh-CN" altLang="en-US" dirty="0"/>
              <a:t>最后，不同电子邮件服务对安全协议的实现往往不同，而且有些实现会在一定程度上违反</a:t>
            </a:r>
            <a:r>
              <a:rPr lang="en-US" altLang="zh-CN" dirty="0"/>
              <a:t>RFC</a:t>
            </a:r>
            <a:r>
              <a:rPr lang="zh-CN" altLang="en-US" dirty="0"/>
              <a:t>规定。因此，在处理带有歧义数据的电子邮件（如多个</a:t>
            </a:r>
            <a:r>
              <a:rPr lang="en-US" altLang="zh-CN" dirty="0"/>
              <a:t>From</a:t>
            </a:r>
            <a:r>
              <a:rPr lang="zh-CN" altLang="en-US" dirty="0"/>
              <a:t>头部）时，不同的邮件服务大概率会存在不一致的语义理解。这些不一致的缺陷最终也将导致邮件伪造攻击的形成。</a:t>
            </a:r>
          </a:p>
        </p:txBody>
      </p:sp>
      <p:sp>
        <p:nvSpPr>
          <p:cNvPr id="3" name="标题 2">
            <a:extLst>
              <a:ext uri="{FF2B5EF4-FFF2-40B4-BE49-F238E27FC236}">
                <a16:creationId xmlns:a16="http://schemas.microsoft.com/office/drawing/2014/main" id="{9BB550B3-977B-4E03-A7CB-1D21FAF0E25C}"/>
              </a:ext>
            </a:extLst>
          </p:cNvPr>
          <p:cNvSpPr>
            <a:spLocks noGrp="1"/>
          </p:cNvSpPr>
          <p:nvPr>
            <p:ph type="title"/>
          </p:nvPr>
        </p:nvSpPr>
        <p:spPr/>
        <p:txBody>
          <a:bodyPr/>
          <a:lstStyle/>
          <a:p>
            <a:r>
              <a:rPr lang="zh-CN" altLang="en-US" dirty="0"/>
              <a:t>拓展：邮件伪造攻击分析</a:t>
            </a:r>
          </a:p>
        </p:txBody>
      </p:sp>
    </p:spTree>
    <p:extLst>
      <p:ext uri="{BB962C8B-B14F-4D97-AF65-F5344CB8AC3E}">
        <p14:creationId xmlns:p14="http://schemas.microsoft.com/office/powerpoint/2010/main" val="7381475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5B8C9E7-4D31-4086-8F85-7DEEA375E779}"/>
              </a:ext>
            </a:extLst>
          </p:cNvPr>
          <p:cNvSpPr>
            <a:spLocks noGrp="1"/>
          </p:cNvSpPr>
          <p:nvPr>
            <p:ph idx="1"/>
          </p:nvPr>
        </p:nvSpPr>
        <p:spPr>
          <a:xfrm>
            <a:off x="525349" y="1554163"/>
            <a:ext cx="8093301" cy="4678686"/>
          </a:xfrm>
        </p:spPr>
        <p:txBody>
          <a:bodyPr/>
          <a:lstStyle/>
          <a:p>
            <a:r>
              <a:rPr lang="zh-CN" altLang="en-US" dirty="0"/>
              <a:t>原因分析</a:t>
            </a:r>
            <a:endParaRPr lang="en-US" altLang="zh-CN" dirty="0"/>
          </a:p>
          <a:p>
            <a:pPr lvl="1"/>
            <a:r>
              <a:rPr lang="zh-CN" altLang="en-US" dirty="0"/>
              <a:t>最后，不同电子邮件服务对安全协议的实现往往不同，而且有些实现会在一定程度上违反</a:t>
            </a:r>
            <a:r>
              <a:rPr lang="en-US" altLang="zh-CN" dirty="0"/>
              <a:t>RFC</a:t>
            </a:r>
            <a:r>
              <a:rPr lang="zh-CN" altLang="en-US" dirty="0"/>
              <a:t>规定。因此，在处理带有歧义数据的电子邮件（如多个</a:t>
            </a:r>
            <a:r>
              <a:rPr lang="en-US" altLang="zh-CN" dirty="0"/>
              <a:t>From</a:t>
            </a:r>
            <a:r>
              <a:rPr lang="zh-CN" altLang="en-US" dirty="0"/>
              <a:t>头部）时，不同的邮件服务大概率会存在不一致的语义理解。这些不一致的缺陷最终也将导致邮件伪造攻击的形成。</a:t>
            </a:r>
          </a:p>
        </p:txBody>
      </p:sp>
      <p:sp>
        <p:nvSpPr>
          <p:cNvPr id="3" name="标题 2">
            <a:extLst>
              <a:ext uri="{FF2B5EF4-FFF2-40B4-BE49-F238E27FC236}">
                <a16:creationId xmlns:a16="http://schemas.microsoft.com/office/drawing/2014/main" id="{9BB550B3-977B-4E03-A7CB-1D21FAF0E25C}"/>
              </a:ext>
            </a:extLst>
          </p:cNvPr>
          <p:cNvSpPr>
            <a:spLocks noGrp="1"/>
          </p:cNvSpPr>
          <p:nvPr>
            <p:ph type="title"/>
          </p:nvPr>
        </p:nvSpPr>
        <p:spPr/>
        <p:txBody>
          <a:bodyPr/>
          <a:lstStyle/>
          <a:p>
            <a:r>
              <a:rPr lang="zh-CN" altLang="en-US" dirty="0"/>
              <a:t>拓展：邮件伪造攻击分析</a:t>
            </a:r>
          </a:p>
        </p:txBody>
      </p:sp>
    </p:spTree>
    <p:extLst>
      <p:ext uri="{BB962C8B-B14F-4D97-AF65-F5344CB8AC3E}">
        <p14:creationId xmlns:p14="http://schemas.microsoft.com/office/powerpoint/2010/main" val="4452211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11835BC-C91D-447E-B0DE-6517E44F8720}"/>
              </a:ext>
            </a:extLst>
          </p:cNvPr>
          <p:cNvSpPr>
            <a:spLocks noGrp="1"/>
          </p:cNvSpPr>
          <p:nvPr>
            <p:ph idx="1"/>
          </p:nvPr>
        </p:nvSpPr>
        <p:spPr/>
        <p:txBody>
          <a:bodyPr/>
          <a:lstStyle/>
          <a:p>
            <a:pPr>
              <a:lnSpc>
                <a:spcPct val="150000"/>
              </a:lnSpc>
              <a:spcBef>
                <a:spcPts val="0"/>
              </a:spcBef>
            </a:pPr>
            <a:r>
              <a:rPr lang="zh-CN" altLang="en-US" dirty="0"/>
              <a:t>总结：该研究深入剖析了邮件伪造攻击频发且难以治理的根本原因之一：</a:t>
            </a:r>
            <a:r>
              <a:rPr lang="zh-CN" altLang="en-US" dirty="0">
                <a:solidFill>
                  <a:srgbClr val="FF0000"/>
                </a:solidFill>
              </a:rPr>
              <a:t>多方对安全机制理解和实现之间的不一致</a:t>
            </a:r>
            <a:r>
              <a:rPr lang="zh-CN" altLang="en-US" dirty="0"/>
              <a:t>。</a:t>
            </a:r>
          </a:p>
        </p:txBody>
      </p:sp>
      <p:sp>
        <p:nvSpPr>
          <p:cNvPr id="3" name="标题 2">
            <a:extLst>
              <a:ext uri="{FF2B5EF4-FFF2-40B4-BE49-F238E27FC236}">
                <a16:creationId xmlns:a16="http://schemas.microsoft.com/office/drawing/2014/main" id="{40016C18-8B68-4182-9D65-4DAD18C1E675}"/>
              </a:ext>
            </a:extLst>
          </p:cNvPr>
          <p:cNvSpPr>
            <a:spLocks noGrp="1"/>
          </p:cNvSpPr>
          <p:nvPr>
            <p:ph type="title"/>
          </p:nvPr>
        </p:nvSpPr>
        <p:spPr/>
        <p:txBody>
          <a:bodyPr/>
          <a:lstStyle/>
          <a:p>
            <a:r>
              <a:rPr lang="zh-CN" altLang="en-US" dirty="0"/>
              <a:t>拓展：邮件伪造攻击分析</a:t>
            </a:r>
          </a:p>
        </p:txBody>
      </p:sp>
    </p:spTree>
    <p:extLst>
      <p:ext uri="{BB962C8B-B14F-4D97-AF65-F5344CB8AC3E}">
        <p14:creationId xmlns:p14="http://schemas.microsoft.com/office/powerpoint/2010/main" val="27338277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拓展</a:t>
            </a:r>
          </a:p>
        </p:txBody>
      </p:sp>
      <p:pic>
        <p:nvPicPr>
          <p:cNvPr id="4" name="图片 3"/>
          <p:cNvPicPr>
            <a:picLocks noChangeAspect="1"/>
          </p:cNvPicPr>
          <p:nvPr/>
        </p:nvPicPr>
        <p:blipFill>
          <a:blip r:embed="rId3"/>
          <a:stretch>
            <a:fillRect/>
          </a:stretch>
        </p:blipFill>
        <p:spPr>
          <a:xfrm>
            <a:off x="180975" y="3546476"/>
            <a:ext cx="8763000" cy="2590800"/>
          </a:xfrm>
          <a:prstGeom prst="rect">
            <a:avLst/>
          </a:prstGeom>
          <a:ln>
            <a:solidFill>
              <a:srgbClr val="FF0000"/>
            </a:solidFill>
          </a:ln>
        </p:spPr>
      </p:pic>
      <p:pic>
        <p:nvPicPr>
          <p:cNvPr id="5" name="图片 4"/>
          <p:cNvPicPr>
            <a:picLocks noChangeAspect="1"/>
          </p:cNvPicPr>
          <p:nvPr/>
        </p:nvPicPr>
        <p:blipFill>
          <a:blip r:embed="rId4"/>
          <a:stretch>
            <a:fillRect/>
          </a:stretch>
        </p:blipFill>
        <p:spPr>
          <a:xfrm>
            <a:off x="1025525" y="1347788"/>
            <a:ext cx="7038975" cy="1952625"/>
          </a:xfrm>
          <a:prstGeom prst="rect">
            <a:avLst/>
          </a:prstGeom>
          <a:ln>
            <a:solidFill>
              <a:schemeClr val="tx1"/>
            </a:solidFill>
          </a:ln>
        </p:spPr>
      </p:pic>
      <p:pic>
        <p:nvPicPr>
          <p:cNvPr id="6" name="图片 5"/>
          <p:cNvPicPr>
            <a:picLocks noChangeAspect="1"/>
          </p:cNvPicPr>
          <p:nvPr/>
        </p:nvPicPr>
        <p:blipFill>
          <a:blip r:embed="rId5"/>
          <a:stretch>
            <a:fillRect/>
          </a:stretch>
        </p:blipFill>
        <p:spPr>
          <a:xfrm>
            <a:off x="658813" y="1752283"/>
            <a:ext cx="7604760" cy="3916680"/>
          </a:xfrm>
          <a:prstGeom prst="rect">
            <a:avLst/>
          </a:prstGeom>
          <a:ln>
            <a:solidFill>
              <a:schemeClr val="tx1"/>
            </a:solidFill>
          </a:ln>
        </p:spPr>
      </p:pic>
      <p:pic>
        <p:nvPicPr>
          <p:cNvPr id="7" name="图片 6"/>
          <p:cNvPicPr>
            <a:picLocks noChangeAspect="1"/>
          </p:cNvPicPr>
          <p:nvPr/>
        </p:nvPicPr>
        <p:blipFill>
          <a:blip r:embed="rId6"/>
          <a:stretch>
            <a:fillRect/>
          </a:stretch>
        </p:blipFill>
        <p:spPr>
          <a:xfrm>
            <a:off x="476250" y="2324100"/>
            <a:ext cx="8172450" cy="3705225"/>
          </a:xfrm>
          <a:prstGeom prst="rect">
            <a:avLst/>
          </a:prstGeom>
          <a:ln>
            <a:solidFill>
              <a:srgbClr val="FF0000"/>
            </a:solidFill>
          </a:ln>
        </p:spPr>
      </p:pic>
      <p:pic>
        <p:nvPicPr>
          <p:cNvPr id="8" name="图片 7"/>
          <p:cNvPicPr>
            <a:picLocks noChangeAspect="1"/>
          </p:cNvPicPr>
          <p:nvPr/>
        </p:nvPicPr>
        <p:blipFill>
          <a:blip r:embed="rId7"/>
          <a:stretch>
            <a:fillRect/>
          </a:stretch>
        </p:blipFill>
        <p:spPr>
          <a:xfrm>
            <a:off x="180975" y="1347788"/>
            <a:ext cx="8391525" cy="4667250"/>
          </a:xfrm>
          <a:prstGeom prst="rect">
            <a:avLst/>
          </a:prstGeom>
          <a:ln>
            <a:solidFill>
              <a:schemeClr val="tx1"/>
            </a:solidFill>
          </a:ln>
        </p:spPr>
      </p:pic>
      <p:pic>
        <p:nvPicPr>
          <p:cNvPr id="9" name="图片 8"/>
          <p:cNvPicPr>
            <a:picLocks noChangeAspect="1"/>
          </p:cNvPicPr>
          <p:nvPr/>
        </p:nvPicPr>
        <p:blipFill>
          <a:blip r:embed="rId8"/>
          <a:stretch>
            <a:fillRect/>
          </a:stretch>
        </p:blipFill>
        <p:spPr>
          <a:xfrm>
            <a:off x="422593" y="2849563"/>
            <a:ext cx="8077200" cy="2819400"/>
          </a:xfrm>
          <a:prstGeom prst="rect">
            <a:avLst/>
          </a:prstGeom>
          <a:ln>
            <a:solidFill>
              <a:schemeClr val="tx1"/>
            </a:solidFill>
          </a:ln>
        </p:spPr>
      </p:pic>
    </p:spTree>
    <p:extLst>
      <p:ext uri="{BB962C8B-B14F-4D97-AF65-F5344CB8AC3E}">
        <p14:creationId xmlns:p14="http://schemas.microsoft.com/office/powerpoint/2010/main" val="76750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0.70"/>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1000" fill="hold"/>
                                        <p:tgtEl>
                                          <p:spTgt spid="8"/>
                                        </p:tgtEl>
                                        <p:attrNameLst>
                                          <p:attrName>ppt_w</p:attrName>
                                        </p:attrNameLst>
                                      </p:cBhvr>
                                      <p:tavLst>
                                        <p:tav tm="0">
                                          <p:val>
                                            <p:strVal val="#ppt_w*0.70"/>
                                          </p:val>
                                        </p:tav>
                                        <p:tav tm="100000">
                                          <p:val>
                                            <p:strVal val="#ppt_w"/>
                                          </p:val>
                                        </p:tav>
                                      </p:tavLst>
                                    </p:anim>
                                    <p:anim calcmode="lin" valueType="num">
                                      <p:cBhvr>
                                        <p:cTn id="22" dur="1000" fill="hold"/>
                                        <p:tgtEl>
                                          <p:spTgt spid="8"/>
                                        </p:tgtEl>
                                        <p:attrNameLst>
                                          <p:attrName>ppt_h</p:attrName>
                                        </p:attrNameLst>
                                      </p:cBhvr>
                                      <p:tavLst>
                                        <p:tav tm="0">
                                          <p:val>
                                            <p:strVal val="#ppt_h"/>
                                          </p:val>
                                        </p:tav>
                                        <p:tav tm="100000">
                                          <p:val>
                                            <p:strVal val="#ppt_h"/>
                                          </p:val>
                                        </p:tav>
                                      </p:tavLst>
                                    </p:anim>
                                    <p:animEffect transition="in" filter="fade">
                                      <p:cBhvr>
                                        <p:cTn id="23" dur="10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1000" fill="hold"/>
                                        <p:tgtEl>
                                          <p:spTgt spid="9"/>
                                        </p:tgtEl>
                                        <p:attrNameLst>
                                          <p:attrName>ppt_w</p:attrName>
                                        </p:attrNameLst>
                                      </p:cBhvr>
                                      <p:tavLst>
                                        <p:tav tm="0">
                                          <p:val>
                                            <p:strVal val="#ppt_w*0.70"/>
                                          </p:val>
                                        </p:tav>
                                        <p:tav tm="100000">
                                          <p:val>
                                            <p:strVal val="#ppt_w"/>
                                          </p:val>
                                        </p:tav>
                                      </p:tavLst>
                                    </p:anim>
                                    <p:anim calcmode="lin" valueType="num">
                                      <p:cBhvr>
                                        <p:cTn id="29" dur="1000" fill="hold"/>
                                        <p:tgtEl>
                                          <p:spTgt spid="9"/>
                                        </p:tgtEl>
                                        <p:attrNameLst>
                                          <p:attrName>ppt_h</p:attrName>
                                        </p:attrNameLst>
                                      </p:cBhvr>
                                      <p:tavLst>
                                        <p:tav tm="0">
                                          <p:val>
                                            <p:strVal val="#ppt_h"/>
                                          </p:val>
                                        </p:tav>
                                        <p:tav tm="100000">
                                          <p:val>
                                            <p:strVal val="#ppt_h"/>
                                          </p:val>
                                        </p:tav>
                                      </p:tavLst>
                                    </p:anim>
                                    <p:animEffect transition="in" filter="fade">
                                      <p:cBhvr>
                                        <p:cTn id="30" dur="10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1000" fill="hold"/>
                                        <p:tgtEl>
                                          <p:spTgt spid="9"/>
                                        </p:tgtEl>
                                        <p:attrNameLst>
                                          <p:attrName>ppt_w</p:attrName>
                                        </p:attrNameLst>
                                      </p:cBhvr>
                                      <p:tavLst>
                                        <p:tav tm="0">
                                          <p:val>
                                            <p:strVal val="#ppt_w*0.70"/>
                                          </p:val>
                                        </p:tav>
                                        <p:tav tm="100000">
                                          <p:val>
                                            <p:strVal val="#ppt_w"/>
                                          </p:val>
                                        </p:tav>
                                      </p:tavLst>
                                    </p:anim>
                                    <p:anim calcmode="lin" valueType="num">
                                      <p:cBhvr>
                                        <p:cTn id="36" dur="1000" fill="hold"/>
                                        <p:tgtEl>
                                          <p:spTgt spid="9"/>
                                        </p:tgtEl>
                                        <p:attrNameLst>
                                          <p:attrName>ppt_h</p:attrName>
                                        </p:attrNameLst>
                                      </p:cBhvr>
                                      <p:tavLst>
                                        <p:tav tm="0">
                                          <p:val>
                                            <p:strVal val="#ppt_h"/>
                                          </p:val>
                                        </p:tav>
                                        <p:tav tm="100000">
                                          <p:val>
                                            <p:strVal val="#ppt_h"/>
                                          </p:val>
                                        </p:tav>
                                      </p:tavLst>
                                    </p:anim>
                                    <p:animEffect transition="in" filter="fade">
                                      <p:cBhvr>
                                        <p:cTn id="3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64F5728-B7DB-4598-BDC9-A3EDD2B6D0E7}"/>
              </a:ext>
            </a:extLst>
          </p:cNvPr>
          <p:cNvSpPr>
            <a:spLocks noGrp="1"/>
          </p:cNvSpPr>
          <p:nvPr>
            <p:ph idx="1"/>
          </p:nvPr>
        </p:nvSpPr>
        <p:spPr>
          <a:xfrm>
            <a:off x="1320800" y="2429302"/>
            <a:ext cx="6734629" cy="1801504"/>
          </a:xfrm>
        </p:spPr>
        <p:txBody>
          <a:bodyPr/>
          <a:lstStyle/>
          <a:p>
            <a:pPr marL="0" indent="0">
              <a:buNone/>
            </a:pPr>
            <a:endParaRPr lang="en-US" altLang="zh-CN" sz="4400" dirty="0">
              <a:solidFill>
                <a:srgbClr val="FF0000"/>
              </a:solidFill>
            </a:endParaRPr>
          </a:p>
          <a:p>
            <a:pPr marL="0" indent="0">
              <a:buNone/>
            </a:pPr>
            <a:r>
              <a:rPr lang="zh-CN" altLang="en-US" sz="4400" dirty="0">
                <a:solidFill>
                  <a:srgbClr val="FF0000"/>
                </a:solidFill>
              </a:rPr>
              <a:t>三、</a:t>
            </a:r>
            <a:r>
              <a:rPr lang="en-US" altLang="zh-CN" sz="4400" dirty="0">
                <a:solidFill>
                  <a:srgbClr val="FF0000"/>
                </a:solidFill>
              </a:rPr>
              <a:t>Base64</a:t>
            </a:r>
            <a:endParaRPr lang="zh-CN" altLang="en-US" sz="4400" dirty="0">
              <a:solidFill>
                <a:srgbClr val="FF0000"/>
              </a:solidFill>
            </a:endParaRPr>
          </a:p>
        </p:txBody>
      </p:sp>
      <p:sp>
        <p:nvSpPr>
          <p:cNvPr id="3" name="标题 2">
            <a:extLst>
              <a:ext uri="{FF2B5EF4-FFF2-40B4-BE49-F238E27FC236}">
                <a16:creationId xmlns:a16="http://schemas.microsoft.com/office/drawing/2014/main" id="{AB62B6B4-4763-4FB8-99E1-D68B85E9EF64}"/>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3218848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B5ECB92-2349-4DF8-A630-CB802BC63907}"/>
              </a:ext>
            </a:extLst>
          </p:cNvPr>
          <p:cNvSpPr>
            <a:spLocks noGrp="1"/>
          </p:cNvSpPr>
          <p:nvPr>
            <p:ph idx="1"/>
          </p:nvPr>
        </p:nvSpPr>
        <p:spPr>
          <a:xfrm>
            <a:off x="370853" y="1828799"/>
            <a:ext cx="8402293" cy="4114800"/>
          </a:xfrm>
        </p:spPr>
        <p:txBody>
          <a:bodyPr/>
          <a:lstStyle/>
          <a:p>
            <a:r>
              <a:rPr lang="zh-CN" altLang="en-US" sz="2800" dirty="0"/>
              <a:t>首先将每三个字节划分为一组，得到</a:t>
            </a:r>
            <a:r>
              <a:rPr lang="en-US" altLang="zh-CN" sz="2800" dirty="0"/>
              <a:t>24</a:t>
            </a:r>
            <a:r>
              <a:rPr lang="zh-CN" altLang="en-US" sz="2800" dirty="0"/>
              <a:t>个二进制位</a:t>
            </a:r>
          </a:p>
          <a:p>
            <a:r>
              <a:rPr lang="zh-CN" altLang="en-US" sz="2800" dirty="0"/>
              <a:t>然后将这</a:t>
            </a:r>
            <a:r>
              <a:rPr lang="en-US" altLang="zh-CN" sz="2800" dirty="0"/>
              <a:t>24</a:t>
            </a:r>
            <a:r>
              <a:rPr lang="zh-CN" altLang="en-US" sz="2800" dirty="0"/>
              <a:t>个二进制位划分为</a:t>
            </a:r>
            <a:r>
              <a:rPr lang="en-US" altLang="zh-CN" sz="2800" dirty="0"/>
              <a:t>4</a:t>
            </a:r>
            <a:r>
              <a:rPr lang="zh-CN" altLang="en-US" sz="2800" dirty="0"/>
              <a:t>组，得到</a:t>
            </a:r>
            <a:r>
              <a:rPr lang="en-US" altLang="zh-CN" sz="2800" dirty="0"/>
              <a:t>4</a:t>
            </a:r>
            <a:r>
              <a:rPr lang="zh-CN" altLang="en-US" sz="2800" dirty="0"/>
              <a:t>组</a:t>
            </a:r>
            <a:r>
              <a:rPr lang="en-US" altLang="zh-CN" sz="2800" dirty="0"/>
              <a:t>6</a:t>
            </a:r>
            <a:r>
              <a:rPr lang="zh-CN" altLang="en-US" sz="2800" dirty="0"/>
              <a:t>个二进制位的大小</a:t>
            </a:r>
          </a:p>
          <a:p>
            <a:r>
              <a:rPr lang="zh-CN" altLang="en-US" sz="2800" dirty="0"/>
              <a:t>在每组前面添加两个</a:t>
            </a:r>
            <a:r>
              <a:rPr lang="en-US" altLang="zh-CN" sz="2800" dirty="0"/>
              <a:t>00</a:t>
            </a:r>
            <a:r>
              <a:rPr lang="zh-CN" altLang="en-US" sz="2800" dirty="0"/>
              <a:t>，扩展成</a:t>
            </a:r>
            <a:r>
              <a:rPr lang="en-US" altLang="zh-CN" sz="2800" dirty="0"/>
              <a:t>32</a:t>
            </a:r>
            <a:r>
              <a:rPr lang="zh-CN" altLang="en-US" sz="2800" dirty="0"/>
              <a:t>个二进制位，也就是四个字节</a:t>
            </a:r>
          </a:p>
          <a:p>
            <a:r>
              <a:rPr lang="zh-CN" altLang="en-US" sz="2800" dirty="0"/>
              <a:t>根据</a:t>
            </a:r>
            <a:r>
              <a:rPr lang="en-US" altLang="zh-CN" sz="2800" dirty="0"/>
              <a:t>base64</a:t>
            </a:r>
            <a:r>
              <a:rPr lang="zh-CN" altLang="en-US" sz="2800" dirty="0"/>
              <a:t>的表格对照替换得到</a:t>
            </a:r>
            <a:r>
              <a:rPr lang="en-US" altLang="zh-CN" sz="2800" dirty="0"/>
              <a:t>base64</a:t>
            </a:r>
            <a:r>
              <a:rPr lang="zh-CN" altLang="en-US" sz="2800" dirty="0"/>
              <a:t>编码</a:t>
            </a:r>
          </a:p>
          <a:p>
            <a:endParaRPr lang="zh-CN" altLang="en-US" sz="2800" dirty="0"/>
          </a:p>
        </p:txBody>
      </p:sp>
      <p:sp>
        <p:nvSpPr>
          <p:cNvPr id="3" name="标题 2">
            <a:extLst>
              <a:ext uri="{FF2B5EF4-FFF2-40B4-BE49-F238E27FC236}">
                <a16:creationId xmlns:a16="http://schemas.microsoft.com/office/drawing/2014/main" id="{2BBF81BA-33AF-4D8B-83FC-EFA387D1CE95}"/>
              </a:ext>
            </a:extLst>
          </p:cNvPr>
          <p:cNvSpPr>
            <a:spLocks noGrp="1"/>
          </p:cNvSpPr>
          <p:nvPr>
            <p:ph type="title"/>
          </p:nvPr>
        </p:nvSpPr>
        <p:spPr/>
        <p:txBody>
          <a:bodyPr/>
          <a:lstStyle/>
          <a:p>
            <a:r>
              <a:rPr lang="en-US" altLang="zh-CN" dirty="0"/>
              <a:t>Base64</a:t>
            </a:r>
            <a:endParaRPr lang="zh-CN" altLang="en-US" dirty="0"/>
          </a:p>
        </p:txBody>
      </p:sp>
    </p:spTree>
    <p:extLst>
      <p:ext uri="{BB962C8B-B14F-4D97-AF65-F5344CB8AC3E}">
        <p14:creationId xmlns:p14="http://schemas.microsoft.com/office/powerpoint/2010/main" val="4999620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B5ECB92-2349-4DF8-A630-CB802BC63907}"/>
              </a:ext>
            </a:extLst>
          </p:cNvPr>
          <p:cNvSpPr>
            <a:spLocks noGrp="1"/>
          </p:cNvSpPr>
          <p:nvPr>
            <p:ph idx="1"/>
          </p:nvPr>
        </p:nvSpPr>
        <p:spPr>
          <a:xfrm>
            <a:off x="370853" y="1828799"/>
            <a:ext cx="8402293" cy="4114800"/>
          </a:xfrm>
        </p:spPr>
        <p:txBody>
          <a:bodyPr/>
          <a:lstStyle/>
          <a:p>
            <a:endParaRPr lang="zh-CN" altLang="en-US" sz="2800" dirty="0"/>
          </a:p>
        </p:txBody>
      </p:sp>
      <p:sp>
        <p:nvSpPr>
          <p:cNvPr id="3" name="标题 2">
            <a:extLst>
              <a:ext uri="{FF2B5EF4-FFF2-40B4-BE49-F238E27FC236}">
                <a16:creationId xmlns:a16="http://schemas.microsoft.com/office/drawing/2014/main" id="{2BBF81BA-33AF-4D8B-83FC-EFA387D1CE95}"/>
              </a:ext>
            </a:extLst>
          </p:cNvPr>
          <p:cNvSpPr>
            <a:spLocks noGrp="1"/>
          </p:cNvSpPr>
          <p:nvPr>
            <p:ph type="title"/>
          </p:nvPr>
        </p:nvSpPr>
        <p:spPr/>
        <p:txBody>
          <a:bodyPr/>
          <a:lstStyle/>
          <a:p>
            <a:r>
              <a:rPr lang="en-US" altLang="zh-CN" dirty="0"/>
              <a:t>Base64</a:t>
            </a:r>
            <a:endParaRPr lang="zh-CN" altLang="en-US" dirty="0"/>
          </a:p>
        </p:txBody>
      </p:sp>
      <p:pic>
        <p:nvPicPr>
          <p:cNvPr id="7" name="图片 6">
            <a:extLst>
              <a:ext uri="{FF2B5EF4-FFF2-40B4-BE49-F238E27FC236}">
                <a16:creationId xmlns:a16="http://schemas.microsoft.com/office/drawing/2014/main" id="{ADE0E078-E4DC-4863-A0E8-8E110FB530D7}"/>
              </a:ext>
            </a:extLst>
          </p:cNvPr>
          <p:cNvPicPr>
            <a:picLocks noChangeAspect="1"/>
          </p:cNvPicPr>
          <p:nvPr/>
        </p:nvPicPr>
        <p:blipFill>
          <a:blip r:embed="rId3"/>
          <a:stretch>
            <a:fillRect/>
          </a:stretch>
        </p:blipFill>
        <p:spPr>
          <a:xfrm>
            <a:off x="2373587" y="1357311"/>
            <a:ext cx="3800475" cy="5057775"/>
          </a:xfrm>
          <a:prstGeom prst="rect">
            <a:avLst/>
          </a:prstGeom>
        </p:spPr>
      </p:pic>
    </p:spTree>
    <p:extLst>
      <p:ext uri="{BB962C8B-B14F-4D97-AF65-F5344CB8AC3E}">
        <p14:creationId xmlns:p14="http://schemas.microsoft.com/office/powerpoint/2010/main" val="42193980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B5ECB92-2349-4DF8-A630-CB802BC63907}"/>
              </a:ext>
            </a:extLst>
          </p:cNvPr>
          <p:cNvSpPr>
            <a:spLocks noGrp="1"/>
          </p:cNvSpPr>
          <p:nvPr>
            <p:ph idx="1"/>
          </p:nvPr>
        </p:nvSpPr>
        <p:spPr/>
        <p:txBody>
          <a:bodyPr/>
          <a:lstStyle/>
          <a:p>
            <a:endParaRPr lang="zh-CN" altLang="en-US" dirty="0"/>
          </a:p>
        </p:txBody>
      </p:sp>
      <p:sp>
        <p:nvSpPr>
          <p:cNvPr id="3" name="标题 2">
            <a:extLst>
              <a:ext uri="{FF2B5EF4-FFF2-40B4-BE49-F238E27FC236}">
                <a16:creationId xmlns:a16="http://schemas.microsoft.com/office/drawing/2014/main" id="{2BBF81BA-33AF-4D8B-83FC-EFA387D1CE95}"/>
              </a:ext>
            </a:extLst>
          </p:cNvPr>
          <p:cNvSpPr>
            <a:spLocks noGrp="1"/>
          </p:cNvSpPr>
          <p:nvPr>
            <p:ph type="title"/>
          </p:nvPr>
        </p:nvSpPr>
        <p:spPr/>
        <p:txBody>
          <a:bodyPr/>
          <a:lstStyle/>
          <a:p>
            <a:r>
              <a:rPr lang="en-US" altLang="zh-CN" dirty="0"/>
              <a:t>Base64</a:t>
            </a:r>
            <a:endParaRPr lang="zh-CN" altLang="en-US" dirty="0"/>
          </a:p>
        </p:txBody>
      </p:sp>
      <p:pic>
        <p:nvPicPr>
          <p:cNvPr id="6" name="图片 5">
            <a:extLst>
              <a:ext uri="{FF2B5EF4-FFF2-40B4-BE49-F238E27FC236}">
                <a16:creationId xmlns:a16="http://schemas.microsoft.com/office/drawing/2014/main" id="{4331B489-0D80-461B-A93D-736948236D09}"/>
              </a:ext>
            </a:extLst>
          </p:cNvPr>
          <p:cNvPicPr>
            <a:picLocks noChangeAspect="1"/>
          </p:cNvPicPr>
          <p:nvPr/>
        </p:nvPicPr>
        <p:blipFill>
          <a:blip r:embed="rId3"/>
          <a:stretch>
            <a:fillRect/>
          </a:stretch>
        </p:blipFill>
        <p:spPr>
          <a:xfrm>
            <a:off x="0" y="2846555"/>
            <a:ext cx="9144000" cy="1164889"/>
          </a:xfrm>
          <a:prstGeom prst="rect">
            <a:avLst/>
          </a:prstGeom>
        </p:spPr>
      </p:pic>
    </p:spTree>
    <p:extLst>
      <p:ext uri="{BB962C8B-B14F-4D97-AF65-F5344CB8AC3E}">
        <p14:creationId xmlns:p14="http://schemas.microsoft.com/office/powerpoint/2010/main" val="1270530275"/>
      </p:ext>
    </p:extLst>
  </p:cSld>
  <p:clrMapOvr>
    <a:masterClrMapping/>
  </p:clrMapOvr>
</p:sld>
</file>

<file path=ppt/theme/theme1.xml><?xml version="1.0" encoding="utf-8"?>
<a:theme xmlns:a="http://schemas.openxmlformats.org/drawingml/2006/main"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1800" b="1" i="0" u="none" strike="noStrike" cap="none" normalizeH="0" baseline="0" smtClean="0">
            <a:ln>
              <a:noFill/>
            </a:ln>
            <a:solidFill>
              <a:schemeClr val="tx1"/>
            </a:solidFill>
            <a:effectLst/>
            <a:latin typeface="Tahoma"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1800" b="1" i="0" u="none" strike="noStrike" cap="none" normalizeH="0" baseline="0" smtClean="0">
            <a:ln>
              <a:noFill/>
            </a:ln>
            <a:solidFill>
              <a:schemeClr val="tx1"/>
            </a:solidFill>
            <a:effectLst/>
            <a:latin typeface="Tahoma" pitchFamily="34" charset="0"/>
            <a:ea typeface="宋体"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15978</TotalTime>
  <Words>10955</Words>
  <Application>Microsoft Office PowerPoint</Application>
  <PresentationFormat>全屏显示(4:3)</PresentationFormat>
  <Paragraphs>635</Paragraphs>
  <Slides>97</Slides>
  <Notes>63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97</vt:i4>
      </vt:variant>
    </vt:vector>
  </HeadingPairs>
  <TitlesOfParts>
    <vt:vector size="104" baseType="lpstr">
      <vt:lpstr>黑体</vt:lpstr>
      <vt:lpstr>楷体_GB2312</vt:lpstr>
      <vt:lpstr>宋体</vt:lpstr>
      <vt:lpstr>Tahoma</vt:lpstr>
      <vt:lpstr>Times New Roman</vt:lpstr>
      <vt:lpstr>Wingdings</vt:lpstr>
      <vt:lpstr>1_Blends</vt:lpstr>
      <vt:lpstr>第 十一 章    电子邮件安全</vt:lpstr>
      <vt:lpstr>内容提纲</vt:lpstr>
      <vt:lpstr>电子邮件</vt:lpstr>
      <vt:lpstr>电子邮件安全</vt:lpstr>
      <vt:lpstr>电子邮件安全</vt:lpstr>
      <vt:lpstr>电子邮件安全</vt:lpstr>
      <vt:lpstr>电子邮件安全</vt:lpstr>
      <vt:lpstr>电子邮件安全</vt:lpstr>
      <vt:lpstr>内容提纲</vt:lpstr>
      <vt:lpstr>安全电子邮件标准</vt:lpstr>
      <vt:lpstr>PEM</vt:lpstr>
      <vt:lpstr>S/MIME</vt:lpstr>
      <vt:lpstr>PGP</vt:lpstr>
      <vt:lpstr>PGP</vt:lpstr>
      <vt:lpstr>PGP功能</vt:lpstr>
      <vt:lpstr>PowerPoint 演示文稿</vt:lpstr>
      <vt:lpstr>PGP发送和接收邮件过程</vt:lpstr>
      <vt:lpstr>PGP加密过程</vt:lpstr>
      <vt:lpstr>PGP解密过程</vt:lpstr>
      <vt:lpstr>PGP加解密</vt:lpstr>
      <vt:lpstr>生成签名</vt:lpstr>
      <vt:lpstr>验证签名</vt:lpstr>
      <vt:lpstr>签名过程</vt:lpstr>
      <vt:lpstr>压缩、加密并签名</vt:lpstr>
      <vt:lpstr>解压、解密并验证签名</vt:lpstr>
      <vt:lpstr>压缩、加密并签名过程</vt:lpstr>
      <vt:lpstr>PGP发送和接收邮件过程</vt:lpstr>
      <vt:lpstr>PGP发送和接收邮件过程</vt:lpstr>
      <vt:lpstr>PGP发送和接收邮件过程</vt:lpstr>
      <vt:lpstr>PGP消息格式</vt:lpstr>
      <vt:lpstr>PowerPoint 演示文稿</vt:lpstr>
      <vt:lpstr>PGP密钥管理</vt:lpstr>
      <vt:lpstr>PGP密钥管理</vt:lpstr>
      <vt:lpstr>PGP密钥管理</vt:lpstr>
      <vt:lpstr>PGP密钥管理</vt:lpstr>
      <vt:lpstr>PGP信任关系</vt:lpstr>
      <vt:lpstr>PGP信任关系</vt:lpstr>
      <vt:lpstr>PGP信任关系</vt:lpstr>
      <vt:lpstr>PGP信任关系</vt:lpstr>
      <vt:lpstr>PGP信任关系</vt:lpstr>
      <vt:lpstr>PGP信任关系</vt:lpstr>
      <vt:lpstr>信任场景1</vt:lpstr>
      <vt:lpstr>信任场景2</vt:lpstr>
      <vt:lpstr>信任场景3</vt:lpstr>
      <vt:lpstr>所有者信任级别是因人而异的</vt:lpstr>
      <vt:lpstr>主页上公布自己的公钥</vt:lpstr>
      <vt:lpstr>讨论</vt:lpstr>
      <vt:lpstr>PGP安全性</vt:lpstr>
      <vt:lpstr>PGP安全性</vt:lpstr>
      <vt:lpstr>讨论</vt:lpstr>
      <vt:lpstr>内容提纲</vt:lpstr>
      <vt:lpstr>WebMail</vt:lpstr>
      <vt:lpstr>WebMail</vt:lpstr>
      <vt:lpstr>WebMail安全问题</vt:lpstr>
      <vt:lpstr>恶意邮件示例</vt:lpstr>
      <vt:lpstr>恶意邮件示例</vt:lpstr>
      <vt:lpstr>恶意邮件示例</vt:lpstr>
      <vt:lpstr>恶意邮件示例</vt:lpstr>
      <vt:lpstr>WebMail安全问题</vt:lpstr>
      <vt:lpstr>内容提纲</vt:lpstr>
      <vt:lpstr>垃圾邮件（Spam）</vt:lpstr>
      <vt:lpstr>垃圾邮件特征</vt:lpstr>
      <vt:lpstr>反垃圾邮件</vt:lpstr>
      <vt:lpstr>反垃圾邮件</vt:lpstr>
      <vt:lpstr>反垃圾邮件</vt:lpstr>
      <vt:lpstr>本章小结</vt:lpstr>
      <vt:lpstr>作业</vt:lpstr>
      <vt:lpstr>PowerPoint 演示文稿</vt:lpstr>
      <vt:lpstr>PowerPoint 演示文稿</vt:lpstr>
      <vt:lpstr>PGP安全性</vt:lpstr>
      <vt:lpstr>利用SHA-1冲突伪造证书</vt:lpstr>
      <vt:lpstr>利用SHA-1冲突伪造证书</vt:lpstr>
      <vt:lpstr>利用SHA-1冲突伪造证书</vt:lpstr>
      <vt:lpstr>利用SHA-1冲突伪造证书</vt:lpstr>
      <vt:lpstr>利用SHA-1冲突伪造证书</vt:lpstr>
      <vt:lpstr>利用SHA-1冲突伪造证书</vt:lpstr>
      <vt:lpstr>利用SHA-1冲突伪造证书</vt:lpstr>
      <vt:lpstr>PowerPoint 演示文稿</vt:lpstr>
      <vt:lpstr>拓展：邮件伪造攻击分析</vt:lpstr>
      <vt:lpstr>拓展：邮件伪造攻击分析</vt:lpstr>
      <vt:lpstr>拓展：邮件伪造攻击分析</vt:lpstr>
      <vt:lpstr>拓展：邮件伪造攻击分析</vt:lpstr>
      <vt:lpstr>拓展：邮件伪造攻击分析</vt:lpstr>
      <vt:lpstr>拓展：邮件伪造攻击分析</vt:lpstr>
      <vt:lpstr>拓展：邮件伪造攻击分析</vt:lpstr>
      <vt:lpstr>拓展：邮件伪造攻击分析</vt:lpstr>
      <vt:lpstr>拓展：邮件伪造攻击分析</vt:lpstr>
      <vt:lpstr>拓展：邮件伪造攻击分析</vt:lpstr>
      <vt:lpstr>拓展：邮件伪造攻击分析</vt:lpstr>
      <vt:lpstr>拓展：邮件伪造攻击分析</vt:lpstr>
      <vt:lpstr>拓展：邮件伪造攻击分析</vt:lpstr>
      <vt:lpstr>拓展：邮件伪造攻击分析</vt:lpstr>
      <vt:lpstr>拓展</vt:lpstr>
      <vt:lpstr>PowerPoint 演示文稿</vt:lpstr>
      <vt:lpstr>Base64</vt:lpstr>
      <vt:lpstr>Base64</vt:lpstr>
      <vt:lpstr>Base64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unknown</dc:creator>
  <cp:lastModifiedBy>wlf</cp:lastModifiedBy>
  <cp:revision>1592</cp:revision>
  <dcterms:created xsi:type="dcterms:W3CDTF">2004-07-10T13:16:47Z</dcterms:created>
  <dcterms:modified xsi:type="dcterms:W3CDTF">2021-11-16T13:48:39Z</dcterms:modified>
</cp:coreProperties>
</file>